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36"/>
  </p:notesMasterIdLst>
  <p:handoutMasterIdLst>
    <p:handoutMasterId r:id="rId37"/>
  </p:handoutMasterIdLst>
  <p:sldIdLst>
    <p:sldId id="256" r:id="rId5"/>
    <p:sldId id="281" r:id="rId6"/>
    <p:sldId id="282" r:id="rId7"/>
    <p:sldId id="284" r:id="rId8"/>
    <p:sldId id="285" r:id="rId9"/>
    <p:sldId id="287" r:id="rId10"/>
    <p:sldId id="286" r:id="rId11"/>
    <p:sldId id="288" r:id="rId12"/>
    <p:sldId id="257" r:id="rId13"/>
    <p:sldId id="289" r:id="rId14"/>
    <p:sldId id="290" r:id="rId15"/>
    <p:sldId id="259" r:id="rId16"/>
    <p:sldId id="299" r:id="rId17"/>
    <p:sldId id="262" r:id="rId18"/>
    <p:sldId id="291" r:id="rId19"/>
    <p:sldId id="292" r:id="rId20"/>
    <p:sldId id="265" r:id="rId21"/>
    <p:sldId id="311" r:id="rId22"/>
    <p:sldId id="312" r:id="rId23"/>
    <p:sldId id="316" r:id="rId24"/>
    <p:sldId id="318" r:id="rId25"/>
    <p:sldId id="319" r:id="rId26"/>
    <p:sldId id="321" r:id="rId27"/>
    <p:sldId id="320" r:id="rId28"/>
    <p:sldId id="322" r:id="rId29"/>
    <p:sldId id="324" r:id="rId30"/>
    <p:sldId id="325" r:id="rId31"/>
    <p:sldId id="326" r:id="rId32"/>
    <p:sldId id="310" r:id="rId33"/>
    <p:sldId id="327" r:id="rId34"/>
    <p:sldId id="328" r:id="rId35"/>
  </p:sldIdLst>
  <p:sldSz cx="12192000" cy="6858000"/>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1pPr>
    <a:lvl2pPr marL="4572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2pPr>
    <a:lvl3pPr marL="9144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3pPr>
    <a:lvl4pPr marL="13716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4pPr>
    <a:lvl5pPr marL="18288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5pPr>
    <a:lvl6pPr marL="2286000" algn="l" defTabSz="457200" rtl="0" eaLnBrk="1" latinLnBrk="0" hangingPunct="1">
      <a:defRPr kern="1200">
        <a:solidFill>
          <a:schemeClr val="tx1"/>
        </a:solidFill>
        <a:latin typeface="Arial" charset="0"/>
        <a:ea typeface="ＭＳ Ｐゴシック" charset="-128"/>
        <a:cs typeface="ＭＳ Ｐゴシック" charset="-128"/>
      </a:defRPr>
    </a:lvl6pPr>
    <a:lvl7pPr marL="2743200" algn="l" defTabSz="457200" rtl="0" eaLnBrk="1" latinLnBrk="0" hangingPunct="1">
      <a:defRPr kern="1200">
        <a:solidFill>
          <a:schemeClr val="tx1"/>
        </a:solidFill>
        <a:latin typeface="Arial" charset="0"/>
        <a:ea typeface="ＭＳ Ｐゴシック" charset="-128"/>
        <a:cs typeface="ＭＳ Ｐゴシック" charset="-128"/>
      </a:defRPr>
    </a:lvl7pPr>
    <a:lvl8pPr marL="3200400" algn="l" defTabSz="457200" rtl="0" eaLnBrk="1" latinLnBrk="0" hangingPunct="1">
      <a:defRPr kern="1200">
        <a:solidFill>
          <a:schemeClr val="tx1"/>
        </a:solidFill>
        <a:latin typeface="Arial" charset="0"/>
        <a:ea typeface="ＭＳ Ｐゴシック" charset="-128"/>
        <a:cs typeface="ＭＳ Ｐゴシック" charset="-128"/>
      </a:defRPr>
    </a:lvl8pPr>
    <a:lvl9pPr marL="3657600" algn="l" defTabSz="457200" rtl="0" eaLnBrk="1" latinLnBrk="0" hangingPunct="1">
      <a:defRPr kern="1200">
        <a:solidFill>
          <a:schemeClr val="tx1"/>
        </a:solidFill>
        <a:latin typeface="Arial" charset="0"/>
        <a:ea typeface="ＭＳ Ｐゴシック" charset="-128"/>
        <a:cs typeface="ＭＳ Ｐゴシック" charset="-128"/>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10"/>
    <p:restoredTop sz="94654"/>
  </p:normalViewPr>
  <p:slideViewPr>
    <p:cSldViewPr snapToGrid="0" snapToObjects="1">
      <p:cViewPr varScale="1">
        <p:scale>
          <a:sx n="68" d="100"/>
          <a:sy n="68" d="100"/>
        </p:scale>
        <p:origin x="-768" y="-96"/>
      </p:cViewPr>
      <p:guideLst>
        <p:guide orient="horz" pos="2160"/>
        <p:guide pos="3840"/>
      </p:guideLst>
    </p:cSldViewPr>
  </p:slideViewPr>
  <p:notesTextViewPr>
    <p:cViewPr>
      <p:scale>
        <a:sx n="100" d="100"/>
        <a:sy n="100" d="100"/>
      </p:scale>
      <p:origin x="0" y="0"/>
    </p:cViewPr>
  </p:notesTextViewPr>
  <p:sorterViewPr>
    <p:cViewPr>
      <p:scale>
        <a:sx n="100" d="100"/>
        <a:sy n="100" d="100"/>
      </p:scale>
      <p:origin x="0" y="8248"/>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CAD25C6-313E-4545-B4B5-AC2334263EEA}" type="datetimeFigureOut">
              <a:rPr lang="en-US" smtClean="0"/>
              <a:pPr/>
              <a:t>3/18/2023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91F3E5A-B7A4-4146-BBFE-14EF41541C3E}" type="slidenum">
              <a:rPr lang="en-US" smtClean="0"/>
              <a:pPr/>
              <a:t>‹#›</a:t>
            </a:fld>
            <a:endParaRPr lang="en-US"/>
          </a:p>
        </p:txBody>
      </p:sp>
    </p:spTree>
    <p:extLst>
      <p:ext uri="{BB962C8B-B14F-4D97-AF65-F5344CB8AC3E}">
        <p14:creationId xmlns:p14="http://schemas.microsoft.com/office/powerpoint/2010/main" xmlns="" val="1"/>
      </p:ext>
    </p:extLst>
  </p:cSld>
  <p:clrMap bg1="lt1" tx1="dk1" bg2="lt2" tx2="dk2" accent1="accent1" accent2="accent2" accent3="accent3" accent4="accent4" accent5="accent5" accent6="accent6" hlink="hlink" folHlink="folHlink"/>
  <p:hf hdr="0" ftr="0" dt="0"/>
</p:handoutMaster>
</file>

<file path=ppt/media/image1.jpeg>
</file>

<file path=ppt/media/image10.tiff>
</file>

<file path=ppt/media/image11.tiff>
</file>

<file path=ppt/media/image12.tiff>
</file>

<file path=ppt/media/image13.tiff>
</file>

<file path=ppt/media/image2.tiff>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4D3C50A-ECEA-8349-9BCF-E4AC4170F50E}" type="datetimeFigureOut">
              <a:rPr lang="en-US" smtClean="0"/>
              <a:pPr/>
              <a:t>3/18/2023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99B78F-7C08-ED42-8E36-4ED23DEF8F74}" type="slidenum">
              <a:rPr lang="en-US" smtClean="0"/>
              <a:pPr/>
              <a:t>‹#›</a:t>
            </a:fld>
            <a:endParaRPr lang="en-US"/>
          </a:p>
        </p:txBody>
      </p:sp>
    </p:spTree>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BAE74C48-0246-400B-9949-0990419EB12E}" type="datetime1">
              <a:rPr lang="en-US" smtClean="0"/>
              <a:pPr>
                <a:defRPr/>
              </a:pPr>
              <a:t>3/18/2023</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6" name="Slide Number Placeholder 5"/>
          <p:cNvSpPr>
            <a:spLocks noGrp="1"/>
          </p:cNvSpPr>
          <p:nvPr>
            <p:ph type="sldNum" sz="quarter" idx="12"/>
          </p:nvPr>
        </p:nvSpPr>
        <p:spPr/>
        <p:txBody>
          <a:bodyPr/>
          <a:lstStyle>
            <a:lvl1pPr>
              <a:defRPr/>
            </a:lvl1pPr>
          </a:lstStyle>
          <a:p>
            <a:pPr>
              <a:defRPr/>
            </a:pPr>
            <a:fld id="{9FE8DFF9-44C4-6B4E-B5A3-96ED369AFD93}" type="slidenum">
              <a:rPr lang="en-US" smtClean="0"/>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lvl1pPr>
              <a:defRPr/>
            </a:lvl1pPr>
          </a:lstStyle>
          <a:p>
            <a:pPr>
              <a:defRPr/>
            </a:pPr>
            <a:fld id="{E956D276-8748-494B-8A0A-FE7E666894B7}" type="datetime1">
              <a:rPr lang="en-US" smtClean="0"/>
              <a:pPr>
                <a:defRPr/>
              </a:pPr>
              <a:t>3/18/2023</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6" name="Slide Number Placeholder 5"/>
          <p:cNvSpPr>
            <a:spLocks noGrp="1"/>
          </p:cNvSpPr>
          <p:nvPr>
            <p:ph type="sldNum" sz="quarter" idx="12"/>
          </p:nvPr>
        </p:nvSpPr>
        <p:spPr/>
        <p:txBody>
          <a:bodyPr/>
          <a:lstStyle>
            <a:lvl1pPr>
              <a:defRPr/>
            </a:lvl1pPr>
          </a:lstStyle>
          <a:p>
            <a:pPr>
              <a:defRPr/>
            </a:pPr>
            <a:fld id="{8869BD90-93E8-7D4C-B473-7191F00429CB}" type="slidenum">
              <a:rPr lang="en-US"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lvl1pPr>
              <a:defRPr/>
            </a:lvl1pPr>
          </a:lstStyle>
          <a:p>
            <a:pPr>
              <a:defRPr/>
            </a:pPr>
            <a:fld id="{2A0CBA32-A229-4198-BA7B-494C38FFB02C}" type="datetime1">
              <a:rPr lang="en-US" smtClean="0"/>
              <a:pPr>
                <a:defRPr/>
              </a:pPr>
              <a:t>3/18/2023</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6" name="Slide Number Placeholder 5"/>
          <p:cNvSpPr>
            <a:spLocks noGrp="1"/>
          </p:cNvSpPr>
          <p:nvPr>
            <p:ph type="sldNum" sz="quarter" idx="12"/>
          </p:nvPr>
        </p:nvSpPr>
        <p:spPr/>
        <p:txBody>
          <a:bodyPr/>
          <a:lstStyle>
            <a:lvl1pPr>
              <a:defRPr/>
            </a:lvl1pPr>
          </a:lstStyle>
          <a:p>
            <a:pPr>
              <a:defRPr/>
            </a:pPr>
            <a:fld id="{BA7DC435-2897-F34A-8447-1EC8A691D119}" type="slidenum">
              <a:rPr lang="en-US" smtClean="0"/>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609600" y="1600201"/>
            <a:ext cx="10972800" cy="4525963"/>
          </a:xfrm>
          <a:prstGeom prst="rect">
            <a:avLst/>
          </a:prstGeom>
        </p:spPr>
        <p:txBody>
          <a:bodyPr/>
          <a:lstStyle>
            <a:lvl1pPr>
              <a:spcBef>
                <a:spcPts val="600"/>
              </a:spcBef>
              <a:spcAft>
                <a:spcPts val="600"/>
              </a:spcAft>
              <a:buFont typeface="Wingdings" charset="2"/>
              <a:buChar char="²"/>
              <a:defRPr sz="2400">
                <a:solidFill>
                  <a:srgbClr val="46424D"/>
                </a:solidFill>
                <a:latin typeface="Arial"/>
                <a:cs typeface="Arial"/>
              </a:defRPr>
            </a:lvl1pPr>
            <a:lvl2pPr>
              <a:spcBef>
                <a:spcPts val="300"/>
              </a:spcBef>
              <a:spcAft>
                <a:spcPts val="300"/>
              </a:spcAft>
              <a:buFont typeface="Wingdings" charset="2"/>
              <a:buChar char="§"/>
              <a:defRPr sz="2000">
                <a:solidFill>
                  <a:srgbClr val="46424D"/>
                </a:solidFill>
                <a:latin typeface="Arial"/>
                <a:cs typeface="Arial"/>
              </a:defRPr>
            </a:lvl2pPr>
            <a:lvl3pPr>
              <a:defRPr sz="1800">
                <a:solidFill>
                  <a:srgbClr val="46424D"/>
                </a:solidFill>
                <a:latin typeface="Arial"/>
                <a:cs typeface="Arial"/>
              </a:defRPr>
            </a:lvl3pPr>
            <a:lvl4pPr>
              <a:defRPr sz="1800">
                <a:solidFill>
                  <a:srgbClr val="46424D"/>
                </a:solidFill>
                <a:latin typeface="Arial"/>
                <a:cs typeface="Arial"/>
              </a:defRPr>
            </a:lvl4pPr>
            <a:lvl5pPr>
              <a:defRPr sz="1800">
                <a:solidFill>
                  <a:srgbClr val="46424D"/>
                </a:solidFill>
                <a:latin typeface="Arial"/>
                <a:cs typeface="Aria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9BE3239B-6C0C-4DFF-BFD0-5C329D4DC5F6}" type="datetime1">
              <a:rPr lang="en-US" smtClean="0"/>
              <a:pPr>
                <a:defRPr/>
              </a:pPr>
              <a:t>3/18/2023</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6" name="Slide Number Placeholder 5"/>
          <p:cNvSpPr>
            <a:spLocks noGrp="1"/>
          </p:cNvSpPr>
          <p:nvPr>
            <p:ph type="sldNum" sz="quarter" idx="12"/>
          </p:nvPr>
        </p:nvSpPr>
        <p:spPr/>
        <p:txBody>
          <a:bodyPr/>
          <a:lstStyle>
            <a:lvl1pPr>
              <a:defRPr/>
            </a:lvl1pPr>
          </a:lstStyle>
          <a:p>
            <a:pPr>
              <a:defRPr/>
            </a:pPr>
            <a:fld id="{DEC9DA09-039A-A841-BA90-58CFCFBF8E01}" type="slidenum">
              <a:rPr lang="en-US" smtClean="0"/>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lvl1pPr>
              <a:defRPr/>
            </a:lvl1pPr>
          </a:lstStyle>
          <a:p>
            <a:pPr>
              <a:defRPr/>
            </a:pPr>
            <a:fld id="{FF5E1AC8-E0DF-4FCA-AF50-D2E83B94DF39}" type="datetime1">
              <a:rPr lang="en-US" smtClean="0"/>
              <a:pPr>
                <a:defRPr/>
              </a:pPr>
              <a:t>3/18/2023</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6" name="Slide Number Placeholder 5"/>
          <p:cNvSpPr>
            <a:spLocks noGrp="1"/>
          </p:cNvSpPr>
          <p:nvPr>
            <p:ph type="sldNum" sz="quarter" idx="12"/>
          </p:nvPr>
        </p:nvSpPr>
        <p:spPr/>
        <p:txBody>
          <a:bodyPr/>
          <a:lstStyle>
            <a:lvl1pPr>
              <a:defRPr/>
            </a:lvl1pPr>
          </a:lstStyle>
          <a:p>
            <a:pPr>
              <a:defRPr/>
            </a:pPr>
            <a:fld id="{50F2F7EC-46EB-964D-B691-B03AC1106FC0}" type="slidenum">
              <a:rPr lang="en-US" smtClean="0"/>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09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97600" y="1600201"/>
            <a:ext cx="53848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3"/>
          <p:cNvSpPr>
            <a:spLocks noGrp="1"/>
          </p:cNvSpPr>
          <p:nvPr>
            <p:ph type="dt" sz="half" idx="10"/>
          </p:nvPr>
        </p:nvSpPr>
        <p:spPr/>
        <p:txBody>
          <a:bodyPr/>
          <a:lstStyle>
            <a:lvl1pPr>
              <a:defRPr/>
            </a:lvl1pPr>
          </a:lstStyle>
          <a:p>
            <a:pPr>
              <a:defRPr/>
            </a:pPr>
            <a:fld id="{656A1363-4A4E-44C4-B3DB-5370B78AF4B8}" type="datetime1">
              <a:rPr lang="en-US" smtClean="0"/>
              <a:pPr>
                <a:defRPr/>
              </a:pPr>
              <a:t>3/18/2023</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7" name="Slide Number Placeholder 5"/>
          <p:cNvSpPr>
            <a:spLocks noGrp="1"/>
          </p:cNvSpPr>
          <p:nvPr>
            <p:ph type="sldNum" sz="quarter" idx="12"/>
          </p:nvPr>
        </p:nvSpPr>
        <p:spPr/>
        <p:txBody>
          <a:bodyPr/>
          <a:lstStyle>
            <a:lvl1pPr>
              <a:defRPr/>
            </a:lvl1pPr>
          </a:lstStyle>
          <a:p>
            <a:pPr>
              <a:defRPr/>
            </a:pPr>
            <a:fld id="{31F6D4F7-D30A-2D46-8C56-BBD860B78FB6}" type="slidenum">
              <a:rPr lang="en-US" smtClean="0"/>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3"/>
          <p:cNvSpPr>
            <a:spLocks noGrp="1"/>
          </p:cNvSpPr>
          <p:nvPr>
            <p:ph type="dt" sz="half" idx="10"/>
          </p:nvPr>
        </p:nvSpPr>
        <p:spPr/>
        <p:txBody>
          <a:bodyPr/>
          <a:lstStyle>
            <a:lvl1pPr>
              <a:defRPr/>
            </a:lvl1pPr>
          </a:lstStyle>
          <a:p>
            <a:pPr>
              <a:defRPr/>
            </a:pPr>
            <a:fld id="{566E48D6-9D9F-4315-B81A-2E5C86A5D5D5}" type="datetime1">
              <a:rPr lang="en-US" smtClean="0"/>
              <a:pPr>
                <a:defRPr/>
              </a:pPr>
              <a:t>3/18/2023</a:t>
            </a:fld>
            <a:endParaRPr lang="en-US"/>
          </a:p>
        </p:txBody>
      </p:sp>
      <p:sp>
        <p:nvSpPr>
          <p:cNvPr id="8"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9" name="Slide Number Placeholder 5"/>
          <p:cNvSpPr>
            <a:spLocks noGrp="1"/>
          </p:cNvSpPr>
          <p:nvPr>
            <p:ph type="sldNum" sz="quarter" idx="12"/>
          </p:nvPr>
        </p:nvSpPr>
        <p:spPr/>
        <p:txBody>
          <a:bodyPr/>
          <a:lstStyle>
            <a:lvl1pPr>
              <a:defRPr/>
            </a:lvl1pPr>
          </a:lstStyle>
          <a:p>
            <a:pPr>
              <a:defRPr/>
            </a:pPr>
            <a:fld id="{D227A3EF-D9D8-3141-91A2-80F03BEF3F96}" type="slidenum">
              <a:rPr lang="en-US" smtClean="0"/>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BDAB30DA-7769-4FA8-B17E-AEE1F2FD6203}" type="datetime1">
              <a:rPr lang="en-US" smtClean="0"/>
              <a:pPr>
                <a:defRPr/>
              </a:pPr>
              <a:t>3/18/2023</a:t>
            </a:fld>
            <a:endParaRPr lang="en-US"/>
          </a:p>
        </p:txBody>
      </p:sp>
      <p:sp>
        <p:nvSpPr>
          <p:cNvPr id="4"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5" name="Slide Number Placeholder 5"/>
          <p:cNvSpPr>
            <a:spLocks noGrp="1"/>
          </p:cNvSpPr>
          <p:nvPr>
            <p:ph type="sldNum" sz="quarter" idx="12"/>
          </p:nvPr>
        </p:nvSpPr>
        <p:spPr/>
        <p:txBody>
          <a:bodyPr/>
          <a:lstStyle>
            <a:lvl1pPr>
              <a:defRPr/>
            </a:lvl1pPr>
          </a:lstStyle>
          <a:p>
            <a:pPr>
              <a:defRPr/>
            </a:pPr>
            <a:fld id="{964AD586-7C25-0244-A129-E014CC0A164A}"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BEE583FE-684D-4981-B5C1-AE236433F18C}" type="datetime1">
              <a:rPr lang="en-US" smtClean="0"/>
              <a:pPr>
                <a:defRPr/>
              </a:pPr>
              <a:t>3/18/2023</a:t>
            </a:fld>
            <a:endParaRPr lang="en-US"/>
          </a:p>
        </p:txBody>
      </p:sp>
      <p:sp>
        <p:nvSpPr>
          <p:cNvPr id="3"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4" name="Slide Number Placeholder 5"/>
          <p:cNvSpPr>
            <a:spLocks noGrp="1"/>
          </p:cNvSpPr>
          <p:nvPr>
            <p:ph type="sldNum" sz="quarter" idx="12"/>
          </p:nvPr>
        </p:nvSpPr>
        <p:spPr/>
        <p:txBody>
          <a:bodyPr/>
          <a:lstStyle>
            <a:lvl1pPr>
              <a:defRPr/>
            </a:lvl1pPr>
          </a:lstStyle>
          <a:p>
            <a:pPr>
              <a:defRPr/>
            </a:pPr>
            <a:fld id="{9941E2DB-6B26-1148-BBB7-224489DC4320}"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3"/>
          <p:cNvSpPr>
            <a:spLocks noGrp="1"/>
          </p:cNvSpPr>
          <p:nvPr>
            <p:ph type="dt" sz="half" idx="10"/>
          </p:nvPr>
        </p:nvSpPr>
        <p:spPr/>
        <p:txBody>
          <a:bodyPr/>
          <a:lstStyle>
            <a:lvl1pPr>
              <a:defRPr/>
            </a:lvl1pPr>
          </a:lstStyle>
          <a:p>
            <a:pPr>
              <a:defRPr/>
            </a:pPr>
            <a:fld id="{3E4C832C-F45F-4655-87B6-B28CBF9E91D8}" type="datetime1">
              <a:rPr lang="en-US" smtClean="0"/>
              <a:pPr>
                <a:defRPr/>
              </a:pPr>
              <a:t>3/18/2023</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7" name="Slide Number Placeholder 5"/>
          <p:cNvSpPr>
            <a:spLocks noGrp="1"/>
          </p:cNvSpPr>
          <p:nvPr>
            <p:ph type="sldNum" sz="quarter" idx="12"/>
          </p:nvPr>
        </p:nvSpPr>
        <p:spPr/>
        <p:txBody>
          <a:bodyPr/>
          <a:lstStyle>
            <a:lvl1pPr>
              <a:defRPr/>
            </a:lvl1pPr>
          </a:lstStyle>
          <a:p>
            <a:pPr>
              <a:defRPr/>
            </a:pPr>
            <a:fld id="{0C7EC744-B227-4A42-B0B8-DD1F9FC186DB}" type="slidenum">
              <a:rPr lang="en-US" smtClean="0"/>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GB" noProof="0"/>
              <a:t>Click icon to add picture</a:t>
            </a:r>
            <a:endParaRPr lang="en-US" noProof="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3"/>
          <p:cNvSpPr>
            <a:spLocks noGrp="1"/>
          </p:cNvSpPr>
          <p:nvPr>
            <p:ph type="dt" sz="half" idx="10"/>
          </p:nvPr>
        </p:nvSpPr>
        <p:spPr/>
        <p:txBody>
          <a:bodyPr/>
          <a:lstStyle>
            <a:lvl1pPr>
              <a:defRPr/>
            </a:lvl1pPr>
          </a:lstStyle>
          <a:p>
            <a:pPr>
              <a:defRPr/>
            </a:pPr>
            <a:fld id="{7BB19DC2-C2FB-4D58-B506-7FD5759BBDEB}" type="datetime1">
              <a:rPr lang="en-US" smtClean="0"/>
              <a:pPr>
                <a:defRPr/>
              </a:pPr>
              <a:t>3/18/2023</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smtClean="0"/>
              <a:t>Chapter 3 System modeling and Architectural Design</a:t>
            </a:r>
            <a:endParaRPr lang="en-US"/>
          </a:p>
        </p:txBody>
      </p:sp>
      <p:sp>
        <p:nvSpPr>
          <p:cNvPr id="7" name="Slide Number Placeholder 5"/>
          <p:cNvSpPr>
            <a:spLocks noGrp="1"/>
          </p:cNvSpPr>
          <p:nvPr>
            <p:ph type="sldNum" sz="quarter" idx="12"/>
          </p:nvPr>
        </p:nvSpPr>
        <p:spPr/>
        <p:txBody>
          <a:bodyPr/>
          <a:lstStyle>
            <a:lvl1pPr>
              <a:defRPr/>
            </a:lvl1pPr>
          </a:lstStyle>
          <a:p>
            <a:pPr>
              <a:defRPr/>
            </a:pPr>
            <a:fld id="{026C30EE-4725-9040-82E4-7631508820E2}" type="slidenum">
              <a:rPr lang="en-US"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274638"/>
            <a:ext cx="9724309"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a:t>Click to edit Master title style</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cs typeface="+mn-cs"/>
              </a:defRPr>
            </a:lvl1pPr>
          </a:lstStyle>
          <a:p>
            <a:pPr>
              <a:defRPr/>
            </a:pPr>
            <a:fld id="{CEAB0429-E961-40F9-85BC-695E166CC820}" type="datetime1">
              <a:rPr lang="en-US" smtClean="0"/>
              <a:pPr>
                <a:defRPr/>
              </a:pPr>
              <a:t>3/18/2023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r>
              <a:rPr lang="en-US" smtClean="0"/>
              <a:t>Chapter 3 System modeling and Architectural Design</a:t>
            </a: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cs typeface="+mn-cs"/>
              </a:defRPr>
            </a:lvl1pPr>
          </a:lstStyle>
          <a:p>
            <a:pPr>
              <a:defRPr/>
            </a:pPr>
            <a:fld id="{5AC5F77F-66C9-B04B-B94C-B68F71024283}" type="slidenum">
              <a:rPr lang="en-US" smtClean="0"/>
              <a:pPr>
                <a:defRPr/>
              </a:pPr>
              <a:t>‹#›</a:t>
            </a:fld>
            <a:endParaRPr lang="en-US"/>
          </a:p>
        </p:txBody>
      </p:sp>
      <p:pic>
        <p:nvPicPr>
          <p:cNvPr id="7" name="Picture 6" descr="Cover.jpg"/>
          <p:cNvPicPr>
            <a:picLocks noChangeAspect="1"/>
          </p:cNvPicPr>
          <p:nvPr/>
        </p:nvPicPr>
        <p:blipFill>
          <a:blip r:embed="rId13"/>
          <a:stretch>
            <a:fillRect/>
          </a:stretch>
        </p:blipFill>
        <p:spPr>
          <a:xfrm>
            <a:off x="10333910" y="287213"/>
            <a:ext cx="1231727" cy="1143000"/>
          </a:xfrm>
          <a:prstGeom prst="rect">
            <a:avLst/>
          </a:prstGeom>
        </p:spPr>
      </p:pic>
      <p:cxnSp>
        <p:nvCxnSpPr>
          <p:cNvPr id="9" name="Straight Connector 8"/>
          <p:cNvCxnSpPr/>
          <p:nvPr/>
        </p:nvCxnSpPr>
        <p:spPr>
          <a:xfrm>
            <a:off x="609601" y="1419226"/>
            <a:ext cx="9741073" cy="1588"/>
          </a:xfrm>
          <a:prstGeom prst="line">
            <a:avLst/>
          </a:prstGeom>
          <a:ln>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defTabSz="457200" rtl="0" eaLnBrk="1" fontAlgn="base" hangingPunct="1">
        <a:spcBef>
          <a:spcPct val="0"/>
        </a:spcBef>
        <a:spcAft>
          <a:spcPct val="0"/>
        </a:spcAft>
        <a:defRPr sz="2400" b="1" u="none" kern="1200">
          <a:solidFill>
            <a:srgbClr val="46424D"/>
          </a:solidFill>
          <a:latin typeface="Arial"/>
          <a:ea typeface="ＭＳ Ｐゴシック" charset="-128"/>
          <a:cs typeface="Arial"/>
        </a:defRPr>
      </a:lvl1pPr>
      <a:lvl2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2pPr>
      <a:lvl3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3pPr>
      <a:lvl4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4pPr>
      <a:lvl5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5pPr>
      <a:lvl6pPr marL="4572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6pPr>
      <a:lvl7pPr marL="9144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7pPr>
      <a:lvl8pPr marL="13716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8pPr>
      <a:lvl9pPr marL="18288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9pPr>
    </p:titleStyle>
    <p:body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ＭＳ Ｐゴシック" charset="-128"/>
          <a:cs typeface="ＭＳ Ｐゴシック" charset="-128"/>
        </a:defRPr>
      </a:lvl1pPr>
      <a:lvl2pPr marL="742950" indent="-285750" algn="l" defTabSz="457200" rtl="0" eaLnBrk="1" fontAlgn="base" hangingPunct="1">
        <a:spcBef>
          <a:spcPct val="20000"/>
        </a:spcBef>
        <a:spcAft>
          <a:spcPct val="0"/>
        </a:spcAft>
        <a:buFont typeface="Arial" charset="0"/>
        <a:defRPr sz="2800" kern="1200">
          <a:solidFill>
            <a:schemeClr val="tx1"/>
          </a:solidFill>
          <a:latin typeface="+mn-lt"/>
          <a:ea typeface="ＭＳ Ｐゴシック" charset="-128"/>
          <a:cs typeface="+mn-cs"/>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3"/>
          <p:cNvSpPr>
            <a:spLocks noGrp="1"/>
          </p:cNvSpPr>
          <p:nvPr>
            <p:ph type="title"/>
          </p:nvPr>
        </p:nvSpPr>
        <p:spPr>
          <a:xfrm>
            <a:off x="2449383" y="2857500"/>
            <a:ext cx="8227995" cy="1143000"/>
          </a:xfrm>
        </p:spPr>
        <p:txBody>
          <a:bodyPr/>
          <a:lstStyle/>
          <a:p>
            <a:pPr algn="ctr"/>
            <a:r>
              <a:rPr lang="en-US" dirty="0"/>
              <a:t>Chapter </a:t>
            </a:r>
            <a:r>
              <a:rPr lang="en-US" dirty="0" smtClean="0"/>
              <a:t>3 </a:t>
            </a:r>
            <a:r>
              <a:rPr lang="en-US" dirty="0"/>
              <a:t>– System </a:t>
            </a:r>
            <a:r>
              <a:rPr lang="en-US" dirty="0" smtClean="0"/>
              <a:t>Modeling and Architectural Design</a:t>
            </a:r>
            <a:endParaRPr lang="en-US" dirty="0"/>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1</a:t>
            </a:fld>
            <a:endParaRPr lang="en-US"/>
          </a:p>
        </p:txBody>
      </p:sp>
      <p:sp>
        <p:nvSpPr>
          <p:cNvPr id="6" name="Footer Placeholder 5"/>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3.3.2 Interaction </a:t>
            </a:r>
            <a:r>
              <a:rPr lang="en-US" dirty="0"/>
              <a:t>Models</a:t>
            </a:r>
          </a:p>
        </p:txBody>
      </p:sp>
      <p:sp>
        <p:nvSpPr>
          <p:cNvPr id="3" name="Content Placeholder 2"/>
          <p:cNvSpPr>
            <a:spLocks noGrp="1"/>
          </p:cNvSpPr>
          <p:nvPr>
            <p:ph idx="1"/>
          </p:nvPr>
        </p:nvSpPr>
        <p:spPr/>
        <p:txBody>
          <a:bodyPr/>
          <a:lstStyle/>
          <a:p>
            <a:r>
              <a:rPr lang="en-US" dirty="0"/>
              <a:t>Modeling user interaction is important as it helps to identify user requirements. </a:t>
            </a:r>
          </a:p>
          <a:p>
            <a:r>
              <a:rPr lang="en-US" dirty="0"/>
              <a:t>Modeling system-to-system interaction highlights the communication problems that may arise. </a:t>
            </a:r>
          </a:p>
          <a:p>
            <a:r>
              <a:rPr lang="en-US" dirty="0"/>
              <a:t>Modeling component interaction helps us understand if a proposed system structure is likely to deliver the required system performance and dependability.</a:t>
            </a:r>
            <a:r>
              <a:rPr lang="en-GB" dirty="0"/>
              <a:t> </a:t>
            </a:r>
          </a:p>
          <a:p>
            <a:r>
              <a:rPr lang="en-GB" dirty="0"/>
              <a:t>Use case diagrams and sequence diagrams may be used for interaction </a:t>
            </a:r>
            <a:r>
              <a:rPr lang="en-GB" dirty="0" err="1"/>
              <a:t>modeling</a:t>
            </a:r>
            <a:r>
              <a:rPr lang="en-GB" dirty="0"/>
              <a:t>.</a:t>
            </a:r>
          </a:p>
          <a:p>
            <a:endParaRPr lang="en-US" dirty="0"/>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10</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 Case Modeling</a:t>
            </a:r>
          </a:p>
        </p:txBody>
      </p:sp>
      <p:sp>
        <p:nvSpPr>
          <p:cNvPr id="3" name="Content Placeholder 2"/>
          <p:cNvSpPr>
            <a:spLocks noGrp="1"/>
          </p:cNvSpPr>
          <p:nvPr>
            <p:ph idx="1"/>
          </p:nvPr>
        </p:nvSpPr>
        <p:spPr/>
        <p:txBody>
          <a:bodyPr/>
          <a:lstStyle/>
          <a:p>
            <a:r>
              <a:rPr lang="en-US" dirty="0"/>
              <a:t>Use cases were developed originally to support requirements elicitation and now incorporated into the UML.</a:t>
            </a:r>
          </a:p>
          <a:p>
            <a:r>
              <a:rPr lang="en-US" dirty="0"/>
              <a:t>Each use case represents a discrete task that involves external interaction with a system.</a:t>
            </a:r>
          </a:p>
          <a:p>
            <a:r>
              <a:rPr lang="en-US" dirty="0"/>
              <a:t>Actors in a use case may be people or other systems.</a:t>
            </a:r>
          </a:p>
          <a:p>
            <a:r>
              <a:rPr lang="en-US" dirty="0"/>
              <a:t>Use case diagrams give a fairly simple overview of an interaction so you have to provide more detail to understand what is involved. This detail can either be a simple textual description, a structured description in a table, or a sequence diagram.</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11</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dirty="0"/>
              <a:t>Use-Case Diagram for ATM</a:t>
            </a:r>
          </a:p>
        </p:txBody>
      </p:sp>
      <p:pic>
        <p:nvPicPr>
          <p:cNvPr id="2" name="Content Placeholder 1">
            <a:extLst>
              <a:ext uri="{FF2B5EF4-FFF2-40B4-BE49-F238E27FC236}">
                <a16:creationId xmlns:a16="http://schemas.microsoft.com/office/drawing/2014/main" xmlns="" id="{A21F5B0D-495D-9C49-808E-B01B4632091A}"/>
              </a:ext>
            </a:extLst>
          </p:cNvPr>
          <p:cNvPicPr>
            <a:picLocks noGrp="1" noChangeAspect="1"/>
          </p:cNvPicPr>
          <p:nvPr>
            <p:ph idx="1"/>
          </p:nvPr>
        </p:nvPicPr>
        <p:blipFill>
          <a:blip r:embed="rId2"/>
          <a:stretch>
            <a:fillRect/>
          </a:stretch>
        </p:blipFill>
        <p:spPr>
          <a:xfrm>
            <a:off x="3429644" y="1602816"/>
            <a:ext cx="5332712" cy="4568356"/>
          </a:xfrm>
          <a:prstGeom prst="rect">
            <a:avLst/>
          </a:prstGeom>
        </p:spPr>
      </p:pic>
      <p:sp>
        <p:nvSpPr>
          <p:cNvPr id="6" name="Slide Number Placeholder 5"/>
          <p:cNvSpPr>
            <a:spLocks noGrp="1"/>
          </p:cNvSpPr>
          <p:nvPr>
            <p:ph type="sldNum" sz="quarter" idx="12"/>
          </p:nvPr>
        </p:nvSpPr>
        <p:spPr/>
        <p:txBody>
          <a:bodyPr/>
          <a:lstStyle/>
          <a:p>
            <a:pPr>
              <a:defRPr/>
            </a:pPr>
            <a:fld id="{DEC9DA09-039A-A841-BA90-58CFCFBF8E01}" type="slidenum">
              <a:rPr lang="en-US" smtClean="0"/>
              <a:pPr>
                <a:defRPr/>
              </a:pPr>
              <a:t>12</a:t>
            </a:fld>
            <a:endParaRPr lang="en-US"/>
          </a:p>
        </p:txBody>
      </p:sp>
      <p:sp>
        <p:nvSpPr>
          <p:cNvPr id="7" name="Footer Placeholder 6"/>
          <p:cNvSpPr>
            <a:spLocks noGrp="1"/>
          </p:cNvSpPr>
          <p:nvPr>
            <p:ph type="ftr" sz="quarter" idx="11"/>
          </p:nvPr>
        </p:nvSpPr>
        <p:spPr/>
        <p:txBody>
          <a:bodyPr/>
          <a:lstStyle/>
          <a:p>
            <a:pPr>
              <a:defRPr/>
            </a:pPr>
            <a:r>
              <a:rPr lang="en-US" smtClean="0"/>
              <a:t>Chapter 3 System modeling and Architectural Design</a:t>
            </a:r>
            <a:endParaRPr lang="en-US"/>
          </a:p>
        </p:txBody>
      </p:sp>
      <p:sp>
        <p:nvSpPr>
          <p:cNvPr id="3" name="Rectangle 2">
            <a:extLst>
              <a:ext uri="{FF2B5EF4-FFF2-40B4-BE49-F238E27FC236}">
                <a16:creationId xmlns:a16="http://schemas.microsoft.com/office/drawing/2014/main" xmlns="" id="{4ECB3B1B-841B-A04D-B4A2-BC18DF59B6FD}"/>
              </a:ext>
            </a:extLst>
          </p:cNvPr>
          <p:cNvSpPr/>
          <p:nvPr/>
        </p:nvSpPr>
        <p:spPr>
          <a:xfrm>
            <a:off x="4571832" y="6109873"/>
            <a:ext cx="3048335" cy="307777"/>
          </a:xfrm>
          <a:prstGeom prst="rect">
            <a:avLst/>
          </a:prstGeom>
        </p:spPr>
        <p:txBody>
          <a:bodyPr wrap="none">
            <a:spAutoFit/>
          </a:bodyPr>
          <a:lstStyle/>
          <a:p>
            <a:pPr algn="ctr"/>
            <a:r>
              <a:rPr lang="en-US" sz="1400" dirty="0">
                <a:latin typeface="Times New Roman" panose="02020603050405020304" pitchFamily="18" charset="0"/>
              </a:rPr>
              <a:t>Figure </a:t>
            </a:r>
            <a:r>
              <a:rPr lang="en-US" sz="1400" dirty="0" smtClean="0">
                <a:latin typeface="Times New Roman" panose="02020603050405020304" pitchFamily="18" charset="0"/>
              </a:rPr>
              <a:t>3.3</a:t>
            </a:r>
            <a:r>
              <a:rPr lang="en-US" sz="1400" dirty="0">
                <a:latin typeface="Times New Roman" panose="02020603050405020304" pitchFamily="18" charset="0"/>
              </a:rPr>
              <a:t>: Use-Case Diagram for ATM</a:t>
            </a:r>
            <a:endParaRPr lang="en-US" sz="1400" dirty="0">
              <a:effectLst/>
              <a:latin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 Diagrams</a:t>
            </a:r>
          </a:p>
        </p:txBody>
      </p:sp>
      <p:sp>
        <p:nvSpPr>
          <p:cNvPr id="3" name="Content Placeholder 2"/>
          <p:cNvSpPr>
            <a:spLocks noGrp="1"/>
          </p:cNvSpPr>
          <p:nvPr>
            <p:ph idx="1"/>
          </p:nvPr>
        </p:nvSpPr>
        <p:spPr/>
        <p:txBody>
          <a:bodyPr/>
          <a:lstStyle/>
          <a:p>
            <a:r>
              <a:rPr lang="en-US" dirty="0"/>
              <a:t>Sequence diagrams are part of the UML and are used to model the interactions between the actors and the objects within a system.</a:t>
            </a:r>
          </a:p>
          <a:p>
            <a:r>
              <a:rPr lang="en-US" dirty="0"/>
              <a:t>A sequence diagram shows the sequence of interactions that take place during a particular use case or use case instance.</a:t>
            </a:r>
          </a:p>
          <a:p>
            <a:r>
              <a:rPr lang="en-US" dirty="0"/>
              <a:t>The objects and actors involved are listed along the top of the diagram, with a dotted line drawn vertically from these. </a:t>
            </a:r>
          </a:p>
          <a:p>
            <a:r>
              <a:rPr lang="en-US" dirty="0"/>
              <a:t>Interactions between objects are indicated by annotated arrows.  </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13</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US" dirty="0"/>
              <a:t>Sequence Diagram for ATM</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14</a:t>
            </a:fld>
            <a:endParaRPr lang="en-US"/>
          </a:p>
        </p:txBody>
      </p:sp>
      <p:sp>
        <p:nvSpPr>
          <p:cNvPr id="6" name="Footer Placeholder 5"/>
          <p:cNvSpPr>
            <a:spLocks noGrp="1"/>
          </p:cNvSpPr>
          <p:nvPr>
            <p:ph type="ftr" sz="quarter" idx="11"/>
          </p:nvPr>
        </p:nvSpPr>
        <p:spPr/>
        <p:txBody>
          <a:bodyPr/>
          <a:lstStyle/>
          <a:p>
            <a:pPr>
              <a:defRPr/>
            </a:pPr>
            <a:r>
              <a:rPr lang="en-US" smtClean="0"/>
              <a:t>Chapter 3 System modeling and Architectural Design</a:t>
            </a:r>
            <a:endParaRPr lang="en-US"/>
          </a:p>
        </p:txBody>
      </p:sp>
      <p:pic>
        <p:nvPicPr>
          <p:cNvPr id="2" name="Picture 1">
            <a:extLst>
              <a:ext uri="{FF2B5EF4-FFF2-40B4-BE49-F238E27FC236}">
                <a16:creationId xmlns:a16="http://schemas.microsoft.com/office/drawing/2014/main" xmlns="" id="{F64A22AF-2D9D-9949-B119-D9FBCFE91D96}"/>
              </a:ext>
            </a:extLst>
          </p:cNvPr>
          <p:cNvPicPr>
            <a:picLocks noChangeAspect="1"/>
          </p:cNvPicPr>
          <p:nvPr/>
        </p:nvPicPr>
        <p:blipFill>
          <a:blip r:embed="rId2"/>
          <a:stretch>
            <a:fillRect/>
          </a:stretch>
        </p:blipFill>
        <p:spPr>
          <a:xfrm>
            <a:off x="3985206" y="1522927"/>
            <a:ext cx="4221587" cy="4503026"/>
          </a:xfrm>
          <a:prstGeom prst="rect">
            <a:avLst/>
          </a:prstGeom>
        </p:spPr>
      </p:pic>
      <p:sp>
        <p:nvSpPr>
          <p:cNvPr id="3" name="Rectangle 2">
            <a:extLst>
              <a:ext uri="{FF2B5EF4-FFF2-40B4-BE49-F238E27FC236}">
                <a16:creationId xmlns:a16="http://schemas.microsoft.com/office/drawing/2014/main" xmlns="" id="{F4454266-EBBB-B54E-8707-AE8C93115D78}"/>
              </a:ext>
            </a:extLst>
          </p:cNvPr>
          <p:cNvSpPr/>
          <p:nvPr/>
        </p:nvSpPr>
        <p:spPr>
          <a:xfrm>
            <a:off x="4550191" y="6131242"/>
            <a:ext cx="3091616" cy="307777"/>
          </a:xfrm>
          <a:prstGeom prst="rect">
            <a:avLst/>
          </a:prstGeom>
        </p:spPr>
        <p:txBody>
          <a:bodyPr wrap="none">
            <a:spAutoFit/>
          </a:bodyPr>
          <a:lstStyle/>
          <a:p>
            <a:pPr algn="ctr"/>
            <a:r>
              <a:rPr lang="en-US" sz="1400" dirty="0">
                <a:latin typeface="Times New Roman" panose="02020603050405020304" pitchFamily="18" charset="0"/>
              </a:rPr>
              <a:t>Figure </a:t>
            </a:r>
            <a:r>
              <a:rPr lang="en-US" sz="1400" dirty="0" smtClean="0">
                <a:latin typeface="Times New Roman" panose="02020603050405020304" pitchFamily="18" charset="0"/>
              </a:rPr>
              <a:t>3.4: </a:t>
            </a:r>
            <a:r>
              <a:rPr lang="en-US" sz="1400" dirty="0">
                <a:latin typeface="Times New Roman" panose="02020603050405020304" pitchFamily="18" charset="0"/>
              </a:rPr>
              <a:t>Sequence Diagram for ATM </a:t>
            </a:r>
            <a:endParaRPr lang="en-US" sz="1400" dirty="0">
              <a:effectLst/>
              <a:latin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3.3.3 Structural </a:t>
            </a:r>
            <a:r>
              <a:rPr lang="en-US" dirty="0"/>
              <a:t>Models</a:t>
            </a:r>
          </a:p>
        </p:txBody>
      </p:sp>
      <p:sp>
        <p:nvSpPr>
          <p:cNvPr id="3" name="Content Placeholder 2"/>
          <p:cNvSpPr>
            <a:spLocks noGrp="1"/>
          </p:cNvSpPr>
          <p:nvPr>
            <p:ph idx="1"/>
          </p:nvPr>
        </p:nvSpPr>
        <p:spPr/>
        <p:txBody>
          <a:bodyPr/>
          <a:lstStyle/>
          <a:p>
            <a:r>
              <a:rPr lang="en-US" dirty="0"/>
              <a:t>Structural models of software display the organization of a system in terms of the components that make up that system and their relationships. </a:t>
            </a:r>
          </a:p>
          <a:p>
            <a:r>
              <a:rPr lang="en-US" dirty="0"/>
              <a:t>Structural models may be static models, which show the structure of the system design, or dynamic models, which show the organization of the system when it is executing. </a:t>
            </a:r>
          </a:p>
          <a:p>
            <a:r>
              <a:rPr lang="en-US" dirty="0"/>
              <a:t>You create structural models of a system when you are discussing and designing the system architecture. </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15</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Diagrams</a:t>
            </a:r>
          </a:p>
        </p:txBody>
      </p:sp>
      <p:sp>
        <p:nvSpPr>
          <p:cNvPr id="3" name="Content Placeholder 2"/>
          <p:cNvSpPr>
            <a:spLocks noGrp="1"/>
          </p:cNvSpPr>
          <p:nvPr>
            <p:ph idx="1"/>
          </p:nvPr>
        </p:nvSpPr>
        <p:spPr/>
        <p:txBody>
          <a:bodyPr/>
          <a:lstStyle/>
          <a:p>
            <a:r>
              <a:rPr lang="en-US" dirty="0"/>
              <a:t>Class diagrams are used when developing an object-oriented system model to show the classes in a system and the associations between these classes. </a:t>
            </a:r>
          </a:p>
          <a:p>
            <a:r>
              <a:rPr lang="en-US" dirty="0"/>
              <a:t>Class diagram is an illustration of the relationships and source code dependencies among classes in the Unified Modeling Language (UML).</a:t>
            </a:r>
          </a:p>
          <a:p>
            <a:r>
              <a:rPr lang="en-US" b="1" dirty="0"/>
              <a:t>Class Diagram Notations: </a:t>
            </a:r>
            <a:r>
              <a:rPr lang="en-US" dirty="0"/>
              <a:t>UML class is represented by the diagram shown below that is divided into three sections. </a:t>
            </a:r>
          </a:p>
          <a:p>
            <a:pPr lvl="1">
              <a:lnSpc>
                <a:spcPct val="90000"/>
              </a:lnSpc>
            </a:pPr>
            <a:r>
              <a:rPr lang="en-US" dirty="0"/>
              <a:t>First section is used to name the class. </a:t>
            </a:r>
          </a:p>
          <a:p>
            <a:pPr lvl="1">
              <a:lnSpc>
                <a:spcPct val="90000"/>
              </a:lnSpc>
            </a:pPr>
            <a:r>
              <a:rPr lang="en-US" dirty="0"/>
              <a:t>Second section is used to show the</a:t>
            </a:r>
          </a:p>
          <a:p>
            <a:pPr marL="457200" lvl="1" indent="0">
              <a:lnSpc>
                <a:spcPct val="90000"/>
              </a:lnSpc>
              <a:buNone/>
            </a:pPr>
            <a:r>
              <a:rPr lang="en-US" dirty="0"/>
              <a:t>     attributes / member variable of the class. </a:t>
            </a:r>
          </a:p>
          <a:p>
            <a:pPr lvl="1">
              <a:lnSpc>
                <a:spcPct val="90000"/>
              </a:lnSpc>
            </a:pPr>
            <a:r>
              <a:rPr lang="en-US" dirty="0"/>
              <a:t>Third section is used to describe the</a:t>
            </a:r>
          </a:p>
          <a:p>
            <a:pPr marL="457200" lvl="1" indent="0">
              <a:lnSpc>
                <a:spcPct val="90000"/>
              </a:lnSpc>
              <a:buNone/>
            </a:pPr>
            <a:r>
              <a:rPr lang="en-US" dirty="0"/>
              <a:t>     operations performed by the class.</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16</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pic>
        <p:nvPicPr>
          <p:cNvPr id="6" name="Picture 5">
            <a:extLst>
              <a:ext uri="{FF2B5EF4-FFF2-40B4-BE49-F238E27FC236}">
                <a16:creationId xmlns:a16="http://schemas.microsoft.com/office/drawing/2014/main" xmlns="" id="{DFC03353-2A48-FD4C-93D0-9B5FABE79932}"/>
              </a:ext>
            </a:extLst>
          </p:cNvPr>
          <p:cNvPicPr>
            <a:picLocks noChangeAspect="1"/>
          </p:cNvPicPr>
          <p:nvPr/>
        </p:nvPicPr>
        <p:blipFill>
          <a:blip r:embed="rId2"/>
          <a:stretch>
            <a:fillRect/>
          </a:stretch>
        </p:blipFill>
        <p:spPr>
          <a:xfrm>
            <a:off x="6096000" y="4515655"/>
            <a:ext cx="3199595" cy="1279838"/>
          </a:xfrm>
          <a:prstGeom prst="rect">
            <a:avLst/>
          </a:prstGeom>
        </p:spPr>
      </p:pic>
      <p:pic>
        <p:nvPicPr>
          <p:cNvPr id="8" name="Picture 7">
            <a:extLst>
              <a:ext uri="{FF2B5EF4-FFF2-40B4-BE49-F238E27FC236}">
                <a16:creationId xmlns:a16="http://schemas.microsoft.com/office/drawing/2014/main" xmlns="" id="{8EF52ACF-CC4D-E94D-816C-9709694B1492}"/>
              </a:ext>
            </a:extLst>
          </p:cNvPr>
          <p:cNvPicPr>
            <a:picLocks noChangeAspect="1"/>
          </p:cNvPicPr>
          <p:nvPr/>
        </p:nvPicPr>
        <p:blipFill>
          <a:blip r:embed="rId3"/>
          <a:stretch>
            <a:fillRect/>
          </a:stretch>
        </p:blipFill>
        <p:spPr>
          <a:xfrm>
            <a:off x="9295595" y="4379679"/>
            <a:ext cx="2733004" cy="155179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US" dirty="0"/>
              <a:t>Types of Relationship Between the Classes</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17</a:t>
            </a:fld>
            <a:endParaRPr lang="en-US"/>
          </a:p>
        </p:txBody>
      </p:sp>
      <p:sp>
        <p:nvSpPr>
          <p:cNvPr id="6" name="Footer Placeholder 5"/>
          <p:cNvSpPr>
            <a:spLocks noGrp="1"/>
          </p:cNvSpPr>
          <p:nvPr>
            <p:ph type="ftr" sz="quarter" idx="11"/>
          </p:nvPr>
        </p:nvSpPr>
        <p:spPr/>
        <p:txBody>
          <a:bodyPr/>
          <a:lstStyle/>
          <a:p>
            <a:pPr>
              <a:defRPr/>
            </a:pPr>
            <a:r>
              <a:rPr lang="en-US" smtClean="0"/>
              <a:t>Chapter 3 System modeling and Architectural Design</a:t>
            </a:r>
            <a:endParaRPr lang="en-US"/>
          </a:p>
        </p:txBody>
      </p:sp>
      <p:grpSp>
        <p:nvGrpSpPr>
          <p:cNvPr id="10" name="Group 9">
            <a:extLst>
              <a:ext uri="{FF2B5EF4-FFF2-40B4-BE49-F238E27FC236}">
                <a16:creationId xmlns:a16="http://schemas.microsoft.com/office/drawing/2014/main" xmlns="" id="{9818821F-9438-394C-86AD-4894BD2C5001}"/>
              </a:ext>
            </a:extLst>
          </p:cNvPr>
          <p:cNvGrpSpPr/>
          <p:nvPr/>
        </p:nvGrpSpPr>
        <p:grpSpPr>
          <a:xfrm>
            <a:off x="728450" y="1670051"/>
            <a:ext cx="10735099" cy="4686300"/>
            <a:chOff x="469900" y="1836849"/>
            <a:chExt cx="10735099" cy="4686300"/>
          </a:xfrm>
        </p:grpSpPr>
        <p:pic>
          <p:nvPicPr>
            <p:cNvPr id="7" name="Picture 6">
              <a:extLst>
                <a:ext uri="{FF2B5EF4-FFF2-40B4-BE49-F238E27FC236}">
                  <a16:creationId xmlns:a16="http://schemas.microsoft.com/office/drawing/2014/main" xmlns="" id="{3E80989D-E456-904E-BA9F-E3C8F4AF19B7}"/>
                </a:ext>
              </a:extLst>
            </p:cNvPr>
            <p:cNvPicPr>
              <a:picLocks noChangeAspect="1"/>
            </p:cNvPicPr>
            <p:nvPr/>
          </p:nvPicPr>
          <p:blipFill>
            <a:blip r:embed="rId2"/>
            <a:stretch>
              <a:fillRect/>
            </a:stretch>
          </p:blipFill>
          <p:spPr>
            <a:xfrm>
              <a:off x="4042199" y="1836849"/>
              <a:ext cx="7162800" cy="4686300"/>
            </a:xfrm>
            <a:prstGeom prst="rect">
              <a:avLst/>
            </a:prstGeom>
          </p:spPr>
        </p:pic>
        <p:pic>
          <p:nvPicPr>
            <p:cNvPr id="9" name="Picture 8">
              <a:extLst>
                <a:ext uri="{FF2B5EF4-FFF2-40B4-BE49-F238E27FC236}">
                  <a16:creationId xmlns:a16="http://schemas.microsoft.com/office/drawing/2014/main" xmlns="" id="{4331F04B-B152-B141-9BD8-A09EE2FF2296}"/>
                </a:ext>
              </a:extLst>
            </p:cNvPr>
            <p:cNvPicPr>
              <a:picLocks noChangeAspect="1"/>
            </p:cNvPicPr>
            <p:nvPr/>
          </p:nvPicPr>
          <p:blipFill>
            <a:blip r:embed="rId3"/>
            <a:stretch>
              <a:fillRect/>
            </a:stretch>
          </p:blipFill>
          <p:spPr>
            <a:xfrm>
              <a:off x="469900" y="1836849"/>
              <a:ext cx="3340100" cy="4686300"/>
            </a:xfrm>
            <a:prstGeom prst="rect">
              <a:avLst/>
            </a:prstGeom>
          </p:spPr>
        </p:pic>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US" dirty="0"/>
              <a:t>Types of Relationship Between the Classes</a:t>
            </a:r>
          </a:p>
        </p:txBody>
      </p:sp>
      <p:sp>
        <p:nvSpPr>
          <p:cNvPr id="2" name="Content Placeholder 1">
            <a:extLst>
              <a:ext uri="{FF2B5EF4-FFF2-40B4-BE49-F238E27FC236}">
                <a16:creationId xmlns:a16="http://schemas.microsoft.com/office/drawing/2014/main" xmlns="" id="{98620EA3-1376-3244-8F6F-897FDE7E0D9C}"/>
              </a:ext>
            </a:extLst>
          </p:cNvPr>
          <p:cNvSpPr>
            <a:spLocks noGrp="1"/>
          </p:cNvSpPr>
          <p:nvPr>
            <p:ph idx="1"/>
          </p:nvPr>
        </p:nvSpPr>
        <p:spPr>
          <a:xfrm>
            <a:off x="609600" y="1419895"/>
            <a:ext cx="10972800" cy="4525963"/>
          </a:xfrm>
        </p:spPr>
        <p:txBody>
          <a:bodyPr/>
          <a:lstStyle/>
          <a:p>
            <a:r>
              <a:rPr lang="en-US" sz="2000" b="1" dirty="0"/>
              <a:t>Difference between Aggregation and Composition: (Has-a Relationship)</a:t>
            </a:r>
          </a:p>
          <a:p>
            <a:pPr>
              <a:buFont typeface="Wingdings" pitchFamily="2" charset="2"/>
              <a:buChar char="Ø"/>
            </a:pPr>
            <a:r>
              <a:rPr lang="en-US" sz="2000" dirty="0"/>
              <a:t>In </a:t>
            </a:r>
            <a:r>
              <a:rPr lang="en-US" sz="2000" b="1" dirty="0"/>
              <a:t>aggregation</a:t>
            </a:r>
            <a:r>
              <a:rPr lang="en-US" sz="2000" dirty="0"/>
              <a:t> contained class exist even if main class is deleted. </a:t>
            </a:r>
            <a:r>
              <a:rPr lang="en-US" sz="2000" dirty="0" err="1"/>
              <a:t>Eg</a:t>
            </a:r>
            <a:r>
              <a:rPr lang="en-US" sz="2000" dirty="0"/>
              <a:t>: </a:t>
            </a:r>
            <a:r>
              <a:rPr lang="en-US" sz="2000" b="1" dirty="0"/>
              <a:t>Car has Engine</a:t>
            </a:r>
            <a:r>
              <a:rPr lang="en-US" sz="2000" dirty="0"/>
              <a:t>, If car is broken still engine exist and can be used in another car.</a:t>
            </a:r>
          </a:p>
          <a:p>
            <a:pPr>
              <a:buFont typeface="Wingdings" pitchFamily="2" charset="2"/>
              <a:buChar char="Ø"/>
            </a:pPr>
            <a:r>
              <a:rPr lang="en-US" sz="2000" dirty="0"/>
              <a:t>In </a:t>
            </a:r>
            <a:r>
              <a:rPr lang="en-US" sz="2000" b="1" dirty="0"/>
              <a:t>composition</a:t>
            </a:r>
            <a:r>
              <a:rPr lang="en-US" sz="2000" dirty="0"/>
              <a:t> contained class live or die on the basis of main class. </a:t>
            </a:r>
            <a:r>
              <a:rPr lang="en-US" sz="2000" dirty="0" err="1"/>
              <a:t>Eg</a:t>
            </a:r>
            <a:r>
              <a:rPr lang="en-US" sz="2000" dirty="0"/>
              <a:t>: </a:t>
            </a:r>
            <a:r>
              <a:rPr lang="en-US" sz="2000" b="1" dirty="0"/>
              <a:t>Folder has file</a:t>
            </a:r>
            <a:r>
              <a:rPr lang="en-US" sz="2000" dirty="0"/>
              <a:t>, If you delete a folder all files will be deleted as well.</a:t>
            </a:r>
          </a:p>
          <a:p>
            <a:r>
              <a:rPr lang="en-US" sz="2000" b="1" dirty="0"/>
              <a:t>Generalization: (Is-a Relationship)</a:t>
            </a:r>
          </a:p>
          <a:p>
            <a:pPr lvl="1">
              <a:lnSpc>
                <a:spcPct val="90000"/>
              </a:lnSpc>
            </a:pPr>
            <a:r>
              <a:rPr lang="en-US" dirty="0"/>
              <a:t>Generalization is used in class diagrams to deal with most powerful concept of object orientation that is </a:t>
            </a:r>
            <a:r>
              <a:rPr lang="en-US" b="1" dirty="0"/>
              <a:t>Inheritance</a:t>
            </a:r>
            <a:r>
              <a:rPr lang="en-US" dirty="0"/>
              <a:t>. Generalization is drawn between two classes to show Parent-Child relation.</a:t>
            </a:r>
          </a:p>
          <a:p>
            <a:pPr lvl="1">
              <a:lnSpc>
                <a:spcPct val="90000"/>
              </a:lnSpc>
            </a:pPr>
            <a:r>
              <a:rPr lang="en-US" dirty="0"/>
              <a:t>In modeling systems, it is often useful to examine the classes in a system to see if there is scope for generalization. If changes are proposed, then you do not have to look at all classes in the system to see if they are affected by the change.</a:t>
            </a:r>
          </a:p>
          <a:p>
            <a:pPr lvl="1">
              <a:lnSpc>
                <a:spcPct val="90000"/>
              </a:lnSpc>
            </a:pPr>
            <a:r>
              <a:rPr lang="en-US" dirty="0"/>
              <a:t>The lower-level classes are subclasses that inherit the attributes and operations from their superclass. These lower-level classes then add more specific attributes and operations.</a:t>
            </a:r>
          </a:p>
        </p:txBody>
      </p:sp>
      <p:sp>
        <p:nvSpPr>
          <p:cNvPr id="6" name="Footer Placeholder 5"/>
          <p:cNvSpPr>
            <a:spLocks noGrp="1"/>
          </p:cNvSpPr>
          <p:nvPr>
            <p:ph type="ftr" sz="quarter" idx="11"/>
          </p:nvPr>
        </p:nvSpPr>
        <p:spPr/>
        <p:txBody>
          <a:bodyPr/>
          <a:lstStyle/>
          <a:p>
            <a:pPr>
              <a:defRPr/>
            </a:pPr>
            <a:r>
              <a:rPr lang="en-US" smtClean="0"/>
              <a:t>Chapter 3 System modeling and Architectural Design</a:t>
            </a:r>
            <a:endParaRPr lang="en-US"/>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18</a:t>
            </a:fld>
            <a:endParaRPr lang="en-US"/>
          </a:p>
        </p:txBody>
      </p:sp>
    </p:spTree>
    <p:extLst>
      <p:ext uri="{BB962C8B-B14F-4D97-AF65-F5344CB8AC3E}">
        <p14:creationId xmlns:p14="http://schemas.microsoft.com/office/powerpoint/2010/main" xmlns="" val="15828770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US" dirty="0"/>
              <a:t>Class Diagram Showing Different Type of Relationships</a:t>
            </a:r>
          </a:p>
        </p:txBody>
      </p:sp>
      <p:pic>
        <p:nvPicPr>
          <p:cNvPr id="3" name="Content Placeholder 2">
            <a:extLst>
              <a:ext uri="{FF2B5EF4-FFF2-40B4-BE49-F238E27FC236}">
                <a16:creationId xmlns:a16="http://schemas.microsoft.com/office/drawing/2014/main" xmlns="" id="{CDD7B298-7C42-4B49-A635-37E3C8D33C03}"/>
              </a:ext>
            </a:extLst>
          </p:cNvPr>
          <p:cNvPicPr>
            <a:picLocks noGrp="1" noChangeAspect="1"/>
          </p:cNvPicPr>
          <p:nvPr>
            <p:ph idx="1"/>
          </p:nvPr>
        </p:nvPicPr>
        <p:blipFill>
          <a:blip r:embed="rId2"/>
          <a:stretch>
            <a:fillRect/>
          </a:stretch>
        </p:blipFill>
        <p:spPr>
          <a:xfrm>
            <a:off x="1835393" y="1543039"/>
            <a:ext cx="8521214" cy="4559121"/>
          </a:xfrm>
          <a:prstGeom prst="rect">
            <a:avLst/>
          </a:prstGeom>
        </p:spPr>
      </p:pic>
      <p:sp>
        <p:nvSpPr>
          <p:cNvPr id="6" name="Footer Placeholder 5"/>
          <p:cNvSpPr>
            <a:spLocks noGrp="1"/>
          </p:cNvSpPr>
          <p:nvPr>
            <p:ph type="ftr" sz="quarter" idx="11"/>
          </p:nvPr>
        </p:nvSpPr>
        <p:spPr/>
        <p:txBody>
          <a:bodyPr/>
          <a:lstStyle/>
          <a:p>
            <a:pPr>
              <a:defRPr/>
            </a:pPr>
            <a:r>
              <a:rPr lang="en-US" smtClean="0"/>
              <a:t>Chapter 3 System modeling and Architectural Design</a:t>
            </a:r>
            <a:endParaRPr lang="en-US"/>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19</a:t>
            </a:fld>
            <a:endParaRPr lang="en-US"/>
          </a:p>
        </p:txBody>
      </p:sp>
      <p:sp>
        <p:nvSpPr>
          <p:cNvPr id="4" name="Rectangle 3">
            <a:extLst>
              <a:ext uri="{FF2B5EF4-FFF2-40B4-BE49-F238E27FC236}">
                <a16:creationId xmlns:a16="http://schemas.microsoft.com/office/drawing/2014/main" xmlns="" id="{D6BBB598-B99A-F746-9064-625BF4F44A33}"/>
              </a:ext>
            </a:extLst>
          </p:cNvPr>
          <p:cNvSpPr/>
          <p:nvPr/>
        </p:nvSpPr>
        <p:spPr>
          <a:xfrm>
            <a:off x="3048000" y="6102160"/>
            <a:ext cx="6096000" cy="307777"/>
          </a:xfrm>
          <a:prstGeom prst="rect">
            <a:avLst/>
          </a:prstGeom>
        </p:spPr>
        <p:txBody>
          <a:bodyPr>
            <a:spAutoFit/>
          </a:bodyPr>
          <a:lstStyle/>
          <a:p>
            <a:pPr algn="ctr"/>
            <a:r>
              <a:rPr lang="en-US" sz="1400" dirty="0" smtClean="0">
                <a:latin typeface="Times New Roman" panose="02020603050405020304" pitchFamily="18" charset="0"/>
              </a:rPr>
              <a:t>Figure3.5: </a:t>
            </a:r>
            <a:r>
              <a:rPr lang="en-US" sz="1400" dirty="0">
                <a:latin typeface="Times New Roman" panose="02020603050405020304" pitchFamily="18" charset="0"/>
              </a:rPr>
              <a:t>Class Diagram Showing Different Type of Relationships</a:t>
            </a:r>
            <a:endParaRPr lang="en-US" sz="1400" dirty="0">
              <a:effectLst/>
              <a:latin typeface="Times New Roman" panose="02020603050405020304" pitchFamily="18" charset="0"/>
            </a:endParaRPr>
          </a:p>
        </p:txBody>
      </p:sp>
    </p:spTree>
    <p:extLst>
      <p:ext uri="{BB962C8B-B14F-4D97-AF65-F5344CB8AC3E}">
        <p14:creationId xmlns:p14="http://schemas.microsoft.com/office/powerpoint/2010/main" xmlns="" val="1209852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 covered</a:t>
            </a:r>
          </a:p>
        </p:txBody>
      </p:sp>
      <p:sp>
        <p:nvSpPr>
          <p:cNvPr id="3" name="Content Placeholder 2"/>
          <p:cNvSpPr>
            <a:spLocks noGrp="1"/>
          </p:cNvSpPr>
          <p:nvPr>
            <p:ph idx="1"/>
          </p:nvPr>
        </p:nvSpPr>
        <p:spPr/>
        <p:txBody>
          <a:bodyPr/>
          <a:lstStyle/>
          <a:p>
            <a:r>
              <a:rPr lang="en-US" dirty="0" smtClean="0"/>
              <a:t>System Modeling</a:t>
            </a:r>
          </a:p>
          <a:p>
            <a:r>
              <a:rPr lang="en-US" dirty="0" smtClean="0"/>
              <a:t>UML </a:t>
            </a:r>
            <a:r>
              <a:rPr lang="en-US" dirty="0" smtClean="0"/>
              <a:t>Diagram Types</a:t>
            </a:r>
            <a:endParaRPr lang="en-US" dirty="0"/>
          </a:p>
          <a:p>
            <a:r>
              <a:rPr lang="en-US" dirty="0" smtClean="0"/>
              <a:t>Graphical Models</a:t>
            </a:r>
            <a:endParaRPr lang="en-GB" dirty="0"/>
          </a:p>
          <a:p>
            <a:r>
              <a:rPr lang="en-US" dirty="0" smtClean="0"/>
              <a:t>Software Architecture</a:t>
            </a:r>
          </a:p>
          <a:p>
            <a:r>
              <a:rPr lang="en-US" dirty="0" smtClean="0"/>
              <a:t>Architectural Design </a:t>
            </a:r>
          </a:p>
          <a:p>
            <a:r>
              <a:rPr lang="en-US" dirty="0" smtClean="0"/>
              <a:t>Architectural Views</a:t>
            </a:r>
            <a:endParaRPr lang="en-GB" dirty="0" smtClean="0"/>
          </a:p>
          <a:p>
            <a:r>
              <a:rPr lang="en-US" dirty="0" smtClean="0"/>
              <a:t>Application Architectures</a:t>
            </a:r>
          </a:p>
          <a:p>
            <a:r>
              <a:rPr lang="en-GB" dirty="0" smtClean="0"/>
              <a:t>Transaction Processing Systems</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2</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noFill/>
          <a:ln/>
        </p:spPr>
        <p:txBody>
          <a:bodyPr vert="horz" wrap="square" lIns="90487" tIns="44450" rIns="90487" bIns="44450" numCol="1" anchor="ctr" anchorCtr="0" compatLnSpc="1">
            <a:prstTxWarp prst="textNoShape">
              <a:avLst/>
            </a:prstTxWarp>
          </a:bodyPr>
          <a:lstStyle/>
          <a:p>
            <a:r>
              <a:rPr lang="en-GB" dirty="0" smtClean="0"/>
              <a:t>3.4 Architectural </a:t>
            </a:r>
            <a:r>
              <a:rPr lang="en-GB" dirty="0"/>
              <a:t>Design</a:t>
            </a:r>
          </a:p>
        </p:txBody>
      </p:sp>
      <p:sp>
        <p:nvSpPr>
          <p:cNvPr id="7171" name="Rectangle 3"/>
          <p:cNvSpPr>
            <a:spLocks noGrp="1" noChangeArrowheads="1"/>
          </p:cNvSpPr>
          <p:nvPr>
            <p:ph idx="1"/>
          </p:nvPr>
        </p:nvSpPr>
        <p:spPr>
          <a:noFill/>
          <a:ln/>
        </p:spPr>
        <p:txBody>
          <a:bodyPr lIns="90487" tIns="44450" rIns="90487" bIns="44450"/>
          <a:lstStyle/>
          <a:p>
            <a:r>
              <a:rPr lang="en-US" dirty="0" smtClean="0"/>
              <a:t>Architectural design is concerned with understanding how a software system should be organized and designing the overall structure of that system</a:t>
            </a:r>
          </a:p>
          <a:p>
            <a:r>
              <a:rPr lang="en-US" dirty="0" smtClean="0"/>
              <a:t> Architectural design is the first stage in the software design process.</a:t>
            </a:r>
            <a:endParaRPr lang="en-GB" dirty="0"/>
          </a:p>
          <a:p>
            <a:r>
              <a:rPr lang="en-US" dirty="0" smtClean="0"/>
              <a:t>It is the critical link between design and requirements engineering, as it identifies the main structural components in a system and the relationships between them. </a:t>
            </a:r>
            <a:endParaRPr lang="en-GB" dirty="0"/>
          </a:p>
          <a:p>
            <a:r>
              <a:rPr lang="en-US" dirty="0" smtClean="0"/>
              <a:t>.The output of the architectural design process is an architectural model that describes how the system is organized as a set of  communicating components.</a:t>
            </a:r>
            <a:endParaRPr lang="en-GB" dirty="0"/>
          </a:p>
        </p:txBody>
      </p:sp>
      <p:sp>
        <p:nvSpPr>
          <p:cNvPr id="4" name="Slide Number Placeholder 3"/>
          <p:cNvSpPr>
            <a:spLocks noGrp="1"/>
          </p:cNvSpPr>
          <p:nvPr>
            <p:ph type="sldNum" sz="quarter" idx="12"/>
          </p:nvPr>
        </p:nvSpPr>
        <p:spPr/>
        <p:txBody>
          <a:bodyPr/>
          <a:lstStyle/>
          <a:p>
            <a:fld id="{EC33B370-F672-B743-B3AF-248A63C17270}" type="slidenum">
              <a:rPr lang="en-US" smtClean="0"/>
              <a:pPr/>
              <a:t>20</a:t>
            </a:fld>
            <a:endParaRPr lang="en-US"/>
          </a:p>
        </p:txBody>
      </p:sp>
      <p:sp>
        <p:nvSpPr>
          <p:cNvPr id="5" name="Footer Placeholder 4"/>
          <p:cNvSpPr>
            <a:spLocks noGrp="1"/>
          </p:cNvSpPr>
          <p:nvPr>
            <p:ph type="ftr" sz="quarter" idx="11"/>
          </p:nvPr>
        </p:nvSpPr>
        <p:spPr/>
        <p:txBody>
          <a:bodyPr/>
          <a:lstStyle/>
          <a:p>
            <a:r>
              <a:rPr lang="en-US"/>
              <a:t>Chapter 5 Architectural design</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3.4.1 </a:t>
            </a:r>
            <a:r>
              <a:rPr lang="en-US" dirty="0" smtClean="0"/>
              <a:t>Use </a:t>
            </a:r>
            <a:r>
              <a:rPr lang="en-US" dirty="0"/>
              <a:t>of Architectural Models</a:t>
            </a:r>
          </a:p>
        </p:txBody>
      </p:sp>
      <p:sp>
        <p:nvSpPr>
          <p:cNvPr id="3" name="Content Placeholder 2"/>
          <p:cNvSpPr>
            <a:spLocks noGrp="1"/>
          </p:cNvSpPr>
          <p:nvPr>
            <p:ph idx="1"/>
          </p:nvPr>
        </p:nvSpPr>
        <p:spPr/>
        <p:txBody>
          <a:bodyPr/>
          <a:lstStyle/>
          <a:p>
            <a:r>
              <a:rPr lang="en-US" dirty="0"/>
              <a:t>As a way of facilitating discussion about the system design </a:t>
            </a:r>
          </a:p>
          <a:p>
            <a:pPr lvl="1"/>
            <a:r>
              <a:rPr lang="en-US" dirty="0"/>
              <a:t>A high-level architectural view of a system is useful for communication with system stakeholders and project planning because it is not cluttered with detail. Stakeholders can relate to it and understand an abstract view of the system. They can then discuss the system as a whole without being confused by detail. </a:t>
            </a:r>
            <a:endParaRPr lang="en-GB" dirty="0"/>
          </a:p>
          <a:p>
            <a:r>
              <a:rPr lang="en-US" dirty="0"/>
              <a:t>As a way of documenting an architecture that has been designed </a:t>
            </a:r>
          </a:p>
          <a:p>
            <a:pPr lvl="1"/>
            <a:r>
              <a:rPr lang="en-US" dirty="0"/>
              <a:t>The aim here is to produce a complete system model that shows the different components in a system, their interfaces and their connections. </a:t>
            </a:r>
          </a:p>
        </p:txBody>
      </p:sp>
      <p:sp>
        <p:nvSpPr>
          <p:cNvPr id="5" name="Footer Placeholder 4"/>
          <p:cNvSpPr>
            <a:spLocks noGrp="1"/>
          </p:cNvSpPr>
          <p:nvPr>
            <p:ph type="ftr" sz="quarter" idx="11"/>
          </p:nvPr>
        </p:nvSpPr>
        <p:spPr/>
        <p:txBody>
          <a:bodyPr/>
          <a:lstStyle/>
          <a:p>
            <a:r>
              <a:rPr lang="en-US"/>
              <a:t>Chapter 5 Architectural design</a:t>
            </a:r>
          </a:p>
        </p:txBody>
      </p:sp>
      <p:sp>
        <p:nvSpPr>
          <p:cNvPr id="4" name="Slide Number Placeholder 3"/>
          <p:cNvSpPr>
            <a:spLocks noGrp="1"/>
          </p:cNvSpPr>
          <p:nvPr>
            <p:ph type="sldNum" sz="quarter" idx="12"/>
          </p:nvPr>
        </p:nvSpPr>
        <p:spPr/>
        <p:txBody>
          <a:bodyPr/>
          <a:lstStyle/>
          <a:p>
            <a:fld id="{EC33B370-F672-B743-B3AF-248A63C17270}" type="slidenum">
              <a:rPr lang="en-US" smtClean="0"/>
              <a:pPr/>
              <a:t>21</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3.5 Architectural </a:t>
            </a:r>
            <a:r>
              <a:rPr lang="en-US" dirty="0"/>
              <a:t>Views</a:t>
            </a:r>
          </a:p>
        </p:txBody>
      </p:sp>
      <p:sp>
        <p:nvSpPr>
          <p:cNvPr id="3" name="Content Placeholder 2"/>
          <p:cNvSpPr>
            <a:spLocks noGrp="1"/>
          </p:cNvSpPr>
          <p:nvPr>
            <p:ph idx="1"/>
          </p:nvPr>
        </p:nvSpPr>
        <p:spPr/>
        <p:txBody>
          <a:bodyPr/>
          <a:lstStyle/>
          <a:p>
            <a:r>
              <a:rPr lang="en-US" dirty="0" smtClean="0"/>
              <a:t>Each </a:t>
            </a:r>
            <a:r>
              <a:rPr lang="en-US" dirty="0"/>
              <a:t>architectural model only shows one view or perspective of the system. </a:t>
            </a:r>
          </a:p>
          <a:p>
            <a:pPr lvl="1"/>
            <a:r>
              <a:rPr lang="en-US" dirty="0"/>
              <a:t>It might show how a system is decomposed into modules, how the run-time processes interact or the different ways in which system components are distributed across a network. For both design and documentation, you usually need to present multiple views of the software architecture.</a:t>
            </a:r>
            <a:r>
              <a:rPr lang="en-GB" dirty="0"/>
              <a:t> </a:t>
            </a:r>
          </a:p>
          <a:p>
            <a:r>
              <a:rPr lang="en-US" dirty="0" err="1" smtClean="0"/>
              <a:t>Krutchen</a:t>
            </a:r>
            <a:r>
              <a:rPr lang="en-US" dirty="0" smtClean="0"/>
              <a:t> in his well-known 4  +1 view model of software architecture,  suggests that there should be four fundamental architectural views, which can be linked through common use cases or scenarios (shown in Fig: 3.6 – Next slide)</a:t>
            </a:r>
            <a:endParaRPr lang="en-US" dirty="0"/>
          </a:p>
        </p:txBody>
      </p:sp>
      <p:sp>
        <p:nvSpPr>
          <p:cNvPr id="4" name="Slide Number Placeholder 3"/>
          <p:cNvSpPr>
            <a:spLocks noGrp="1"/>
          </p:cNvSpPr>
          <p:nvPr>
            <p:ph type="sldNum" sz="quarter" idx="12"/>
          </p:nvPr>
        </p:nvSpPr>
        <p:spPr/>
        <p:txBody>
          <a:bodyPr/>
          <a:lstStyle/>
          <a:p>
            <a:fld id="{EC33B370-F672-B743-B3AF-248A63C17270}" type="slidenum">
              <a:rPr lang="en-US" smtClean="0"/>
              <a:pPr/>
              <a:t>22</a:t>
            </a:fld>
            <a:endParaRPr lang="en-US"/>
          </a:p>
        </p:txBody>
      </p:sp>
      <p:sp>
        <p:nvSpPr>
          <p:cNvPr id="5" name="Footer Placeholder 4"/>
          <p:cNvSpPr>
            <a:spLocks noGrp="1"/>
          </p:cNvSpPr>
          <p:nvPr>
            <p:ph type="ftr" sz="quarter" idx="11"/>
          </p:nvPr>
        </p:nvSpPr>
        <p:spPr/>
        <p:txBody>
          <a:bodyPr/>
          <a:lstStyle/>
          <a:p>
            <a:r>
              <a:rPr lang="en-US"/>
              <a:t>Chapter 5 Architectural design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+ 1 View Model of Software Architecture</a:t>
            </a:r>
          </a:p>
        </p:txBody>
      </p:sp>
      <p:pic>
        <p:nvPicPr>
          <p:cNvPr id="6" name="Content Placeholder 5">
            <a:extLst>
              <a:ext uri="{FF2B5EF4-FFF2-40B4-BE49-F238E27FC236}">
                <a16:creationId xmlns:a16="http://schemas.microsoft.com/office/drawing/2014/main" xmlns="" id="{A5E7EF9E-6A47-304A-936E-D86EBBD7949E}"/>
              </a:ext>
            </a:extLst>
          </p:cNvPr>
          <p:cNvPicPr>
            <a:picLocks noGrp="1" noChangeAspect="1"/>
          </p:cNvPicPr>
          <p:nvPr>
            <p:ph idx="1"/>
          </p:nvPr>
        </p:nvPicPr>
        <p:blipFill>
          <a:blip r:embed="rId2"/>
          <a:stretch>
            <a:fillRect/>
          </a:stretch>
        </p:blipFill>
        <p:spPr>
          <a:xfrm>
            <a:off x="3302696" y="1505633"/>
            <a:ext cx="5361140" cy="4524803"/>
          </a:xfrm>
          <a:prstGeom prst="rect">
            <a:avLst/>
          </a:prstGeom>
        </p:spPr>
      </p:pic>
      <p:sp>
        <p:nvSpPr>
          <p:cNvPr id="4" name="Slide Number Placeholder 3"/>
          <p:cNvSpPr>
            <a:spLocks noGrp="1"/>
          </p:cNvSpPr>
          <p:nvPr>
            <p:ph type="sldNum" sz="quarter" idx="12"/>
          </p:nvPr>
        </p:nvSpPr>
        <p:spPr/>
        <p:txBody>
          <a:bodyPr/>
          <a:lstStyle/>
          <a:p>
            <a:fld id="{EC33B370-F672-B743-B3AF-248A63C17270}" type="slidenum">
              <a:rPr lang="en-US" smtClean="0"/>
              <a:pPr/>
              <a:t>23</a:t>
            </a:fld>
            <a:endParaRPr lang="en-US"/>
          </a:p>
        </p:txBody>
      </p:sp>
      <p:sp>
        <p:nvSpPr>
          <p:cNvPr id="5" name="Footer Placeholder 4"/>
          <p:cNvSpPr>
            <a:spLocks noGrp="1"/>
          </p:cNvSpPr>
          <p:nvPr>
            <p:ph type="ftr" sz="quarter" idx="11"/>
          </p:nvPr>
        </p:nvSpPr>
        <p:spPr/>
        <p:txBody>
          <a:bodyPr/>
          <a:lstStyle/>
          <a:p>
            <a:r>
              <a:rPr lang="en-US"/>
              <a:t>Chapter 5 Architectural design</a:t>
            </a:r>
          </a:p>
        </p:txBody>
      </p:sp>
      <p:sp>
        <p:nvSpPr>
          <p:cNvPr id="7" name="Rectangle 6">
            <a:extLst>
              <a:ext uri="{FF2B5EF4-FFF2-40B4-BE49-F238E27FC236}">
                <a16:creationId xmlns:a16="http://schemas.microsoft.com/office/drawing/2014/main" xmlns="" id="{C99047F6-0224-B04D-B155-EE6EB5605013}"/>
              </a:ext>
            </a:extLst>
          </p:cNvPr>
          <p:cNvSpPr/>
          <p:nvPr/>
        </p:nvSpPr>
        <p:spPr>
          <a:xfrm>
            <a:off x="4658940" y="6118431"/>
            <a:ext cx="2874120" cy="369332"/>
          </a:xfrm>
          <a:prstGeom prst="rect">
            <a:avLst/>
          </a:prstGeom>
        </p:spPr>
        <p:txBody>
          <a:bodyPr wrap="none">
            <a:spAutoFit/>
          </a:bodyPr>
          <a:lstStyle/>
          <a:p>
            <a:r>
              <a:rPr lang="en-US" dirty="0">
                <a:latin typeface="Times New Roman" panose="02020603050405020304" pitchFamily="18" charset="0"/>
              </a:rPr>
              <a:t>Figure </a:t>
            </a:r>
            <a:r>
              <a:rPr lang="en-US" dirty="0" smtClean="0">
                <a:latin typeface="Times New Roman" panose="02020603050405020304" pitchFamily="18" charset="0"/>
              </a:rPr>
              <a:t>3.6: </a:t>
            </a:r>
            <a:r>
              <a:rPr lang="en-US" dirty="0">
                <a:latin typeface="Times New Roman" panose="02020603050405020304" pitchFamily="18" charset="0"/>
              </a:rPr>
              <a:t>4+1 View Model </a:t>
            </a:r>
            <a:endParaRPr lang="en-US" dirty="0">
              <a:effectLst/>
              <a:latin typeface="Times New Roman" panose="02020603050405020304" pitchFamily="18" charset="0"/>
            </a:endParaRPr>
          </a:p>
        </p:txBody>
      </p:sp>
    </p:spTree>
    <p:extLst>
      <p:ext uri="{BB962C8B-B14F-4D97-AF65-F5344CB8AC3E}">
        <p14:creationId xmlns:p14="http://schemas.microsoft.com/office/powerpoint/2010/main" xmlns="" val="2936134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+ 1 View Model of Software Architecture</a:t>
            </a:r>
          </a:p>
        </p:txBody>
      </p:sp>
      <p:sp>
        <p:nvSpPr>
          <p:cNvPr id="3" name="Content Placeholder 2"/>
          <p:cNvSpPr>
            <a:spLocks noGrp="1"/>
          </p:cNvSpPr>
          <p:nvPr>
            <p:ph idx="1"/>
          </p:nvPr>
        </p:nvSpPr>
        <p:spPr/>
        <p:txBody>
          <a:bodyPr/>
          <a:lstStyle/>
          <a:p>
            <a:r>
              <a:rPr lang="en-US" b="1" dirty="0"/>
              <a:t>A logical view</a:t>
            </a:r>
            <a:r>
              <a:rPr lang="en-US" dirty="0"/>
              <a:t>, which shows the key abstractions in the system as objects or object classes. </a:t>
            </a:r>
            <a:endParaRPr lang="en-GB" dirty="0"/>
          </a:p>
          <a:p>
            <a:r>
              <a:rPr lang="en-US" b="1" dirty="0"/>
              <a:t>A process view</a:t>
            </a:r>
            <a:r>
              <a:rPr lang="en-US" dirty="0"/>
              <a:t>, which shows how, at run-time, the system is composed of interacting processes. </a:t>
            </a:r>
            <a:endParaRPr lang="en-GB" dirty="0"/>
          </a:p>
          <a:p>
            <a:r>
              <a:rPr lang="en-US" b="1" dirty="0"/>
              <a:t>A development view</a:t>
            </a:r>
            <a:r>
              <a:rPr lang="en-US" dirty="0"/>
              <a:t>, which shows how the software is decomposed for development.</a:t>
            </a:r>
            <a:endParaRPr lang="en-GB" dirty="0"/>
          </a:p>
          <a:p>
            <a:r>
              <a:rPr lang="en-US" b="1" dirty="0"/>
              <a:t>A physical view</a:t>
            </a:r>
            <a:r>
              <a:rPr lang="en-US" dirty="0"/>
              <a:t>, which shows the system hardware and how software components are distributed across the processors in the system.</a:t>
            </a:r>
          </a:p>
          <a:p>
            <a:r>
              <a:rPr lang="en-US" dirty="0"/>
              <a:t>Related using use cases or scenarios (+1) </a:t>
            </a:r>
            <a:endParaRPr lang="en-GB" dirty="0"/>
          </a:p>
          <a:p>
            <a:endParaRPr lang="en-US" dirty="0"/>
          </a:p>
        </p:txBody>
      </p:sp>
      <p:sp>
        <p:nvSpPr>
          <p:cNvPr id="4" name="Slide Number Placeholder 3"/>
          <p:cNvSpPr>
            <a:spLocks noGrp="1"/>
          </p:cNvSpPr>
          <p:nvPr>
            <p:ph type="sldNum" sz="quarter" idx="12"/>
          </p:nvPr>
        </p:nvSpPr>
        <p:spPr/>
        <p:txBody>
          <a:bodyPr/>
          <a:lstStyle/>
          <a:p>
            <a:fld id="{EC33B370-F672-B743-B3AF-248A63C17270}" type="slidenum">
              <a:rPr lang="en-US" smtClean="0"/>
              <a:pPr/>
              <a:t>24</a:t>
            </a:fld>
            <a:endParaRPr lang="en-US"/>
          </a:p>
        </p:txBody>
      </p:sp>
      <p:sp>
        <p:nvSpPr>
          <p:cNvPr id="5" name="Footer Placeholder 4"/>
          <p:cNvSpPr>
            <a:spLocks noGrp="1"/>
          </p:cNvSpPr>
          <p:nvPr>
            <p:ph type="ftr" sz="quarter" idx="11"/>
          </p:nvPr>
        </p:nvSpPr>
        <p:spPr/>
        <p:txBody>
          <a:bodyPr/>
          <a:lstStyle/>
          <a:p>
            <a:r>
              <a:rPr lang="en-US"/>
              <a:t>Chapter 5 Architectural design</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p:txBody>
          <a:bodyPr/>
          <a:lstStyle/>
          <a:p>
            <a:r>
              <a:rPr lang="en-US" dirty="0" smtClean="0"/>
              <a:t>3.6 Application </a:t>
            </a:r>
            <a:r>
              <a:rPr lang="en-US" dirty="0"/>
              <a:t>Architectures</a:t>
            </a:r>
          </a:p>
        </p:txBody>
      </p:sp>
      <p:sp>
        <p:nvSpPr>
          <p:cNvPr id="137219" name="Rectangle 3"/>
          <p:cNvSpPr>
            <a:spLocks noGrp="1" noChangeArrowheads="1"/>
          </p:cNvSpPr>
          <p:nvPr>
            <p:ph type="body" idx="1"/>
          </p:nvPr>
        </p:nvSpPr>
        <p:spPr/>
        <p:txBody>
          <a:bodyPr lIns="91797" tIns="45898" rIns="91797" bIns="45898"/>
          <a:lstStyle/>
          <a:p>
            <a:r>
              <a:rPr lang="en-US" dirty="0"/>
              <a:t>Application systems are designed to meet an organizational need.</a:t>
            </a:r>
          </a:p>
          <a:p>
            <a:r>
              <a:rPr lang="en-US" dirty="0"/>
              <a:t>As businesses have much in common, their application systems also tend to have a common architecture that reflects the application requirements</a:t>
            </a:r>
            <a:r>
              <a:rPr lang="en-US" dirty="0" smtClean="0"/>
              <a:t>.</a:t>
            </a:r>
            <a:endParaRPr lang="en-US" dirty="0"/>
          </a:p>
        </p:txBody>
      </p:sp>
      <p:sp>
        <p:nvSpPr>
          <p:cNvPr id="4" name="Slide Number Placeholder 3"/>
          <p:cNvSpPr>
            <a:spLocks noGrp="1"/>
          </p:cNvSpPr>
          <p:nvPr>
            <p:ph type="sldNum" sz="quarter" idx="12"/>
          </p:nvPr>
        </p:nvSpPr>
        <p:spPr/>
        <p:txBody>
          <a:bodyPr/>
          <a:lstStyle/>
          <a:p>
            <a:fld id="{EC33B370-F672-B743-B3AF-248A63C17270}" type="slidenum">
              <a:rPr lang="en-US" smtClean="0"/>
              <a:pPr/>
              <a:t>25</a:t>
            </a:fld>
            <a:endParaRPr lang="en-US"/>
          </a:p>
        </p:txBody>
      </p:sp>
      <p:sp>
        <p:nvSpPr>
          <p:cNvPr id="5" name="Footer Placeholder 4"/>
          <p:cNvSpPr>
            <a:spLocks noGrp="1"/>
          </p:cNvSpPr>
          <p:nvPr>
            <p:ph type="ftr" sz="quarter" idx="11"/>
          </p:nvPr>
        </p:nvSpPr>
        <p:spPr/>
        <p:txBody>
          <a:bodyPr/>
          <a:lstStyle/>
          <a:p>
            <a:r>
              <a:rPr lang="en-US"/>
              <a:t>Chapter 5 Architectural design</a:t>
            </a:r>
          </a:p>
        </p:txBody>
      </p:sp>
      <p:sp>
        <p:nvSpPr>
          <p:cNvPr id="6" name="Rectangle 5"/>
          <p:cNvSpPr/>
          <p:nvPr/>
        </p:nvSpPr>
        <p:spPr>
          <a:xfrm>
            <a:off x="609600" y="3013501"/>
            <a:ext cx="4932376" cy="461665"/>
          </a:xfrm>
          <a:prstGeom prst="rect">
            <a:avLst/>
          </a:prstGeom>
        </p:spPr>
        <p:txBody>
          <a:bodyPr wrap="none">
            <a:spAutoFit/>
          </a:bodyPr>
          <a:lstStyle/>
          <a:p>
            <a:r>
              <a:rPr lang="en-US" sz="2400" b="1" dirty="0" smtClean="0">
                <a:solidFill>
                  <a:srgbClr val="46424D"/>
                </a:solidFill>
                <a:latin typeface="Arial"/>
                <a:cs typeface="Arial"/>
              </a:rPr>
              <a:t>Use of Application Architectures</a:t>
            </a:r>
          </a:p>
        </p:txBody>
      </p:sp>
      <p:sp>
        <p:nvSpPr>
          <p:cNvPr id="7" name="Rectangle 6"/>
          <p:cNvSpPr/>
          <p:nvPr/>
        </p:nvSpPr>
        <p:spPr>
          <a:xfrm>
            <a:off x="1117600" y="3685735"/>
            <a:ext cx="10220960" cy="1754326"/>
          </a:xfrm>
          <a:prstGeom prst="rect">
            <a:avLst/>
          </a:prstGeom>
        </p:spPr>
        <p:txBody>
          <a:bodyPr wrap="square">
            <a:spAutoFit/>
          </a:bodyPr>
          <a:lstStyle/>
          <a:p>
            <a:pPr>
              <a:lnSpc>
                <a:spcPct val="90000"/>
              </a:lnSpc>
              <a:buFont typeface="Wingdings" pitchFamily="2" charset="2"/>
              <a:buChar char="§"/>
            </a:pPr>
            <a:r>
              <a:rPr lang="en-US" sz="2400" dirty="0" smtClean="0">
                <a:solidFill>
                  <a:srgbClr val="46424D"/>
                </a:solidFill>
                <a:latin typeface="Arial"/>
                <a:cs typeface="Arial"/>
              </a:rPr>
              <a:t>As a starting point for architectural design.</a:t>
            </a:r>
          </a:p>
          <a:p>
            <a:pPr>
              <a:lnSpc>
                <a:spcPct val="90000"/>
              </a:lnSpc>
              <a:buFont typeface="Wingdings" pitchFamily="2" charset="2"/>
              <a:buChar char="§"/>
            </a:pPr>
            <a:r>
              <a:rPr lang="en-US" sz="2400" dirty="0" smtClean="0">
                <a:solidFill>
                  <a:srgbClr val="46424D"/>
                </a:solidFill>
                <a:latin typeface="Arial"/>
                <a:cs typeface="Arial"/>
              </a:rPr>
              <a:t>As a design checklist.</a:t>
            </a:r>
          </a:p>
          <a:p>
            <a:pPr>
              <a:lnSpc>
                <a:spcPct val="90000"/>
              </a:lnSpc>
              <a:buFont typeface="Wingdings" pitchFamily="2" charset="2"/>
              <a:buChar char="§"/>
            </a:pPr>
            <a:r>
              <a:rPr lang="en-US" sz="2400" dirty="0" smtClean="0">
                <a:solidFill>
                  <a:srgbClr val="46424D"/>
                </a:solidFill>
                <a:latin typeface="Arial"/>
                <a:cs typeface="Arial"/>
              </a:rPr>
              <a:t>As a way of organizing the work of the development team.</a:t>
            </a:r>
          </a:p>
          <a:p>
            <a:pPr>
              <a:lnSpc>
                <a:spcPct val="90000"/>
              </a:lnSpc>
              <a:buFont typeface="Wingdings" pitchFamily="2" charset="2"/>
              <a:buChar char="§"/>
            </a:pPr>
            <a:r>
              <a:rPr lang="en-US" sz="2400" dirty="0" smtClean="0">
                <a:solidFill>
                  <a:srgbClr val="46424D"/>
                </a:solidFill>
                <a:latin typeface="Arial"/>
                <a:cs typeface="Arial"/>
              </a:rPr>
              <a:t>As a means of assessing components for reuse.</a:t>
            </a:r>
          </a:p>
          <a:p>
            <a:pPr>
              <a:lnSpc>
                <a:spcPct val="90000"/>
              </a:lnSpc>
              <a:buFont typeface="Wingdings" pitchFamily="2" charset="2"/>
              <a:buChar char="§"/>
            </a:pPr>
            <a:r>
              <a:rPr lang="en-US" sz="2400" dirty="0" smtClean="0">
                <a:solidFill>
                  <a:srgbClr val="46424D"/>
                </a:solidFill>
                <a:latin typeface="Arial"/>
                <a:cs typeface="Arial"/>
              </a:rPr>
              <a:t>As a vocabulary for talking about application types.</a:t>
            </a:r>
            <a:endParaRPr lang="en-US" sz="2400" dirty="0">
              <a:solidFill>
                <a:srgbClr val="46424D"/>
              </a:solidFill>
              <a:latin typeface="Arial"/>
              <a:cs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2"/>
          <p:cNvSpPr>
            <a:spLocks noGrp="1" noChangeArrowheads="1"/>
          </p:cNvSpPr>
          <p:nvPr>
            <p:ph type="title"/>
          </p:nvPr>
        </p:nvSpPr>
        <p:spPr/>
        <p:txBody>
          <a:bodyPr/>
          <a:lstStyle/>
          <a:p>
            <a:r>
              <a:rPr lang="en-US" dirty="0" smtClean="0"/>
              <a:t>3.7 Transaction </a:t>
            </a:r>
            <a:r>
              <a:rPr lang="en-US" dirty="0"/>
              <a:t>Processing Systems (TPS)</a:t>
            </a:r>
          </a:p>
        </p:txBody>
      </p:sp>
      <p:sp>
        <p:nvSpPr>
          <p:cNvPr id="144387" name="Rectangle 3"/>
          <p:cNvSpPr>
            <a:spLocks noGrp="1" noChangeArrowheads="1"/>
          </p:cNvSpPr>
          <p:nvPr>
            <p:ph type="body" idx="1"/>
          </p:nvPr>
        </p:nvSpPr>
        <p:spPr/>
        <p:txBody>
          <a:bodyPr lIns="91797" tIns="45898" rIns="91797" bIns="45898"/>
          <a:lstStyle/>
          <a:p>
            <a:pPr>
              <a:lnSpc>
                <a:spcPct val="90000"/>
              </a:lnSpc>
            </a:pPr>
            <a:r>
              <a:rPr lang="en-US" dirty="0"/>
              <a:t>TPS is a type of information system that collects, stores, modifies and retrieves the data transactions of an organization.</a:t>
            </a:r>
          </a:p>
          <a:p>
            <a:pPr lvl="1">
              <a:lnSpc>
                <a:spcPct val="90000"/>
              </a:lnSpc>
            </a:pPr>
            <a:r>
              <a:rPr lang="en-US" dirty="0"/>
              <a:t>For example - airline reservation systems, electronic transfer of funds, bank account processing systems.</a:t>
            </a:r>
          </a:p>
          <a:p>
            <a:pPr>
              <a:lnSpc>
                <a:spcPct val="90000"/>
              </a:lnSpc>
            </a:pPr>
            <a:r>
              <a:rPr lang="en-US" dirty="0"/>
              <a:t>From a user perspective a transaction is:</a:t>
            </a:r>
          </a:p>
          <a:p>
            <a:pPr lvl="1">
              <a:lnSpc>
                <a:spcPct val="90000"/>
              </a:lnSpc>
            </a:pPr>
            <a:r>
              <a:rPr lang="en-US" dirty="0"/>
              <a:t>Any coherent sequence of operations that satisfies a goal;</a:t>
            </a:r>
          </a:p>
          <a:p>
            <a:pPr lvl="1">
              <a:lnSpc>
                <a:spcPct val="90000"/>
              </a:lnSpc>
            </a:pPr>
            <a:r>
              <a:rPr lang="en-US" dirty="0"/>
              <a:t>For example - find the times of flights from London to Paris.</a:t>
            </a:r>
          </a:p>
          <a:p>
            <a:pPr>
              <a:lnSpc>
                <a:spcPct val="90000"/>
              </a:lnSpc>
            </a:pPr>
            <a:r>
              <a:rPr lang="en-US" dirty="0"/>
              <a:t>Users make asynchronous requests for service which are then processed by a transaction manager.</a:t>
            </a:r>
          </a:p>
        </p:txBody>
      </p:sp>
      <p:sp>
        <p:nvSpPr>
          <p:cNvPr id="4" name="Slide Number Placeholder 3"/>
          <p:cNvSpPr>
            <a:spLocks noGrp="1"/>
          </p:cNvSpPr>
          <p:nvPr>
            <p:ph type="sldNum" sz="quarter" idx="12"/>
          </p:nvPr>
        </p:nvSpPr>
        <p:spPr/>
        <p:txBody>
          <a:bodyPr/>
          <a:lstStyle/>
          <a:p>
            <a:fld id="{EC33B370-F672-B743-B3AF-248A63C17270}" type="slidenum">
              <a:rPr lang="en-US" smtClean="0"/>
              <a:pPr/>
              <a:t>26</a:t>
            </a:fld>
            <a:endParaRPr lang="en-US"/>
          </a:p>
        </p:txBody>
      </p:sp>
      <p:sp>
        <p:nvSpPr>
          <p:cNvPr id="5" name="Footer Placeholder 4"/>
          <p:cNvSpPr>
            <a:spLocks noGrp="1"/>
          </p:cNvSpPr>
          <p:nvPr>
            <p:ph type="ftr" sz="quarter" idx="11"/>
          </p:nvPr>
        </p:nvSpPr>
        <p:spPr/>
        <p:txBody>
          <a:bodyPr/>
          <a:lstStyle/>
          <a:p>
            <a:r>
              <a:rPr lang="en-US"/>
              <a:t>Chapter 5 Architectural design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3.7.1 Application </a:t>
            </a:r>
            <a:r>
              <a:rPr lang="en-US" dirty="0"/>
              <a:t>Architecture of TPS</a:t>
            </a:r>
          </a:p>
        </p:txBody>
      </p:sp>
      <p:sp>
        <p:nvSpPr>
          <p:cNvPr id="5" name="Slide Number Placeholder 4"/>
          <p:cNvSpPr>
            <a:spLocks noGrp="1"/>
          </p:cNvSpPr>
          <p:nvPr>
            <p:ph type="sldNum" sz="quarter" idx="12"/>
          </p:nvPr>
        </p:nvSpPr>
        <p:spPr/>
        <p:txBody>
          <a:bodyPr/>
          <a:lstStyle/>
          <a:p>
            <a:fld id="{EC33B370-F672-B743-B3AF-248A63C17270}" type="slidenum">
              <a:rPr lang="en-US" smtClean="0"/>
              <a:pPr/>
              <a:t>27</a:t>
            </a:fld>
            <a:endParaRPr lang="en-US"/>
          </a:p>
        </p:txBody>
      </p:sp>
      <p:sp>
        <p:nvSpPr>
          <p:cNvPr id="6" name="Footer Placeholder 5"/>
          <p:cNvSpPr>
            <a:spLocks noGrp="1"/>
          </p:cNvSpPr>
          <p:nvPr>
            <p:ph type="ftr" sz="quarter" idx="11"/>
          </p:nvPr>
        </p:nvSpPr>
        <p:spPr/>
        <p:txBody>
          <a:bodyPr/>
          <a:lstStyle/>
          <a:p>
            <a:r>
              <a:rPr lang="en-US"/>
              <a:t>Chapter 5 Architectural design</a:t>
            </a:r>
          </a:p>
        </p:txBody>
      </p:sp>
      <p:sp>
        <p:nvSpPr>
          <p:cNvPr id="7" name="Content Placeholder 6">
            <a:extLst>
              <a:ext uri="{FF2B5EF4-FFF2-40B4-BE49-F238E27FC236}">
                <a16:creationId xmlns:a16="http://schemas.microsoft.com/office/drawing/2014/main" xmlns="" id="{D46FB5DD-34CD-FA4D-B504-AD86A245A2EE}"/>
              </a:ext>
            </a:extLst>
          </p:cNvPr>
          <p:cNvSpPr>
            <a:spLocks noGrp="1"/>
          </p:cNvSpPr>
          <p:nvPr>
            <p:ph idx="1"/>
          </p:nvPr>
        </p:nvSpPr>
        <p:spPr/>
        <p:txBody>
          <a:bodyPr/>
          <a:lstStyle/>
          <a:p>
            <a:r>
              <a:rPr lang="en-US" dirty="0"/>
              <a:t>Transaction processing systems are usually interactive systems in which users make asynchronous requests for service.</a:t>
            </a:r>
          </a:p>
          <a:p>
            <a:pPr lvl="1">
              <a:lnSpc>
                <a:spcPct val="90000"/>
              </a:lnSpc>
            </a:pPr>
            <a:r>
              <a:rPr lang="en-US" dirty="0"/>
              <a:t>Asynchronous means that you do not halt all other operations while waiting for the web service call to return.</a:t>
            </a:r>
          </a:p>
          <a:p>
            <a:r>
              <a:rPr lang="en-US" dirty="0"/>
              <a:t>Figure 5.2 illustrates the conceptual architectural structure of TPS. </a:t>
            </a:r>
          </a:p>
          <a:p>
            <a:pPr lvl="1">
              <a:lnSpc>
                <a:spcPct val="90000"/>
              </a:lnSpc>
            </a:pPr>
            <a:r>
              <a:rPr lang="en-US" dirty="0"/>
              <a:t>First a user makes a request to the system through an I/O processing component. The request is processed by some application specific logic. A transaction is created and passed to a transaction manager, which is usually embedded in the database management system. After the transaction manager has ensured that the transaction is properly completed, it signals to the application that processing has finished.</a:t>
            </a:r>
          </a:p>
        </p:txBody>
      </p:sp>
      <p:pic>
        <p:nvPicPr>
          <p:cNvPr id="8" name="Picture 7">
            <a:extLst>
              <a:ext uri="{FF2B5EF4-FFF2-40B4-BE49-F238E27FC236}">
                <a16:creationId xmlns:a16="http://schemas.microsoft.com/office/drawing/2014/main" xmlns="" id="{933A5751-3E62-B54B-92B5-9584755FC5AD}"/>
              </a:ext>
            </a:extLst>
          </p:cNvPr>
          <p:cNvPicPr>
            <a:picLocks noChangeAspect="1"/>
          </p:cNvPicPr>
          <p:nvPr/>
        </p:nvPicPr>
        <p:blipFill>
          <a:blip r:embed="rId2"/>
          <a:stretch>
            <a:fillRect/>
          </a:stretch>
        </p:blipFill>
        <p:spPr>
          <a:xfrm>
            <a:off x="1636632" y="5035463"/>
            <a:ext cx="8918736" cy="1003019"/>
          </a:xfrm>
          <a:prstGeom prst="rect">
            <a:avLst/>
          </a:prstGeom>
        </p:spPr>
      </p:pic>
      <p:sp>
        <p:nvSpPr>
          <p:cNvPr id="9" name="Rectangle 8">
            <a:extLst>
              <a:ext uri="{FF2B5EF4-FFF2-40B4-BE49-F238E27FC236}">
                <a16:creationId xmlns:a16="http://schemas.microsoft.com/office/drawing/2014/main" xmlns="" id="{9BE023EC-2B55-884D-A215-B2BAB84352A7}"/>
              </a:ext>
            </a:extLst>
          </p:cNvPr>
          <p:cNvSpPr/>
          <p:nvPr/>
        </p:nvSpPr>
        <p:spPr>
          <a:xfrm>
            <a:off x="4518132" y="5985339"/>
            <a:ext cx="3155736" cy="369332"/>
          </a:xfrm>
          <a:prstGeom prst="rect">
            <a:avLst/>
          </a:prstGeom>
        </p:spPr>
        <p:txBody>
          <a:bodyPr wrap="none">
            <a:spAutoFit/>
          </a:bodyPr>
          <a:lstStyle/>
          <a:p>
            <a:pPr algn="ctr"/>
            <a:r>
              <a:rPr lang="en-US" dirty="0">
                <a:latin typeface="Times New Roman" panose="02020603050405020304" pitchFamily="18" charset="0"/>
              </a:rPr>
              <a:t>Figure </a:t>
            </a:r>
            <a:r>
              <a:rPr lang="en-US" dirty="0" smtClean="0">
                <a:latin typeface="Times New Roman" panose="02020603050405020304" pitchFamily="18" charset="0"/>
              </a:rPr>
              <a:t>3.7: </a:t>
            </a:r>
            <a:r>
              <a:rPr lang="en-US" dirty="0">
                <a:latin typeface="Times New Roman" panose="02020603050405020304" pitchFamily="18" charset="0"/>
              </a:rPr>
              <a:t>Architecture of TPS </a:t>
            </a:r>
            <a:endParaRPr lang="en-US" dirty="0">
              <a:effectLst/>
              <a:latin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3.7.2 The </a:t>
            </a:r>
            <a:r>
              <a:rPr lang="en-US" dirty="0"/>
              <a:t>Software Architecture of an ATM System</a:t>
            </a:r>
            <a:r>
              <a:rPr lang="en-GB" dirty="0"/>
              <a:t> </a:t>
            </a:r>
            <a:endParaRPr lang="en-US" dirty="0"/>
          </a:p>
        </p:txBody>
      </p:sp>
      <p:sp>
        <p:nvSpPr>
          <p:cNvPr id="5" name="Slide Number Placeholder 4"/>
          <p:cNvSpPr>
            <a:spLocks noGrp="1"/>
          </p:cNvSpPr>
          <p:nvPr>
            <p:ph type="sldNum" sz="quarter" idx="12"/>
          </p:nvPr>
        </p:nvSpPr>
        <p:spPr/>
        <p:txBody>
          <a:bodyPr/>
          <a:lstStyle/>
          <a:p>
            <a:fld id="{EC33B370-F672-B743-B3AF-248A63C17270}" type="slidenum">
              <a:rPr lang="en-US" smtClean="0"/>
              <a:pPr/>
              <a:t>28</a:t>
            </a:fld>
            <a:endParaRPr lang="en-US"/>
          </a:p>
        </p:txBody>
      </p:sp>
      <p:sp>
        <p:nvSpPr>
          <p:cNvPr id="6" name="Footer Placeholder 5"/>
          <p:cNvSpPr>
            <a:spLocks noGrp="1"/>
          </p:cNvSpPr>
          <p:nvPr>
            <p:ph type="ftr" sz="quarter" idx="11"/>
          </p:nvPr>
        </p:nvSpPr>
        <p:spPr/>
        <p:txBody>
          <a:bodyPr/>
          <a:lstStyle/>
          <a:p>
            <a:r>
              <a:rPr lang="en-US"/>
              <a:t>Chapter 5 Architectural design</a:t>
            </a:r>
          </a:p>
        </p:txBody>
      </p:sp>
      <p:sp>
        <p:nvSpPr>
          <p:cNvPr id="7" name="Content Placeholder 6">
            <a:extLst>
              <a:ext uri="{FF2B5EF4-FFF2-40B4-BE49-F238E27FC236}">
                <a16:creationId xmlns:a16="http://schemas.microsoft.com/office/drawing/2014/main" xmlns="" id="{9DFBC2DE-9B2F-8D43-BAE7-AA55B707015D}"/>
              </a:ext>
            </a:extLst>
          </p:cNvPr>
          <p:cNvSpPr>
            <a:spLocks noGrp="1"/>
          </p:cNvSpPr>
          <p:nvPr>
            <p:ph idx="1"/>
          </p:nvPr>
        </p:nvSpPr>
        <p:spPr/>
        <p:txBody>
          <a:bodyPr/>
          <a:lstStyle/>
          <a:p>
            <a:r>
              <a:rPr lang="en-US" sz="2000" dirty="0"/>
              <a:t>An example of a transaction is a customer request to withdraw money from a bank account using an ATM, Figure 5.3. This involves getting details of the customer’s account, checking the balance, modifying the balance by the amount withdrawn, and sending commands to the ATM to deliver the cash. Until all of these steps have been completed, the transaction is incomplete and the customer accounts database is not changed. </a:t>
            </a:r>
          </a:p>
        </p:txBody>
      </p:sp>
      <p:pic>
        <p:nvPicPr>
          <p:cNvPr id="8" name="Picture 7">
            <a:extLst>
              <a:ext uri="{FF2B5EF4-FFF2-40B4-BE49-F238E27FC236}">
                <a16:creationId xmlns:a16="http://schemas.microsoft.com/office/drawing/2014/main" xmlns="" id="{1D9A68A3-D9FC-E147-9301-5725F157D0F8}"/>
              </a:ext>
            </a:extLst>
          </p:cNvPr>
          <p:cNvPicPr>
            <a:picLocks noChangeAspect="1"/>
          </p:cNvPicPr>
          <p:nvPr/>
        </p:nvPicPr>
        <p:blipFill>
          <a:blip r:embed="rId2"/>
          <a:stretch>
            <a:fillRect/>
          </a:stretch>
        </p:blipFill>
        <p:spPr>
          <a:xfrm>
            <a:off x="2997460" y="3222219"/>
            <a:ext cx="6197079" cy="2883612"/>
          </a:xfrm>
          <a:prstGeom prst="rect">
            <a:avLst/>
          </a:prstGeom>
        </p:spPr>
      </p:pic>
      <p:sp>
        <p:nvSpPr>
          <p:cNvPr id="9" name="Rectangle 8">
            <a:extLst>
              <a:ext uri="{FF2B5EF4-FFF2-40B4-BE49-F238E27FC236}">
                <a16:creationId xmlns:a16="http://schemas.microsoft.com/office/drawing/2014/main" xmlns="" id="{52411576-7001-804F-8A09-F92AA907E53B}"/>
              </a:ext>
            </a:extLst>
          </p:cNvPr>
          <p:cNvSpPr/>
          <p:nvPr/>
        </p:nvSpPr>
        <p:spPr>
          <a:xfrm>
            <a:off x="4477511" y="6056592"/>
            <a:ext cx="3236976" cy="369332"/>
          </a:xfrm>
          <a:prstGeom prst="rect">
            <a:avLst/>
          </a:prstGeom>
        </p:spPr>
        <p:txBody>
          <a:bodyPr wrap="none">
            <a:spAutoFit/>
          </a:bodyPr>
          <a:lstStyle/>
          <a:p>
            <a:pPr algn="ctr"/>
            <a:r>
              <a:rPr lang="en-US" dirty="0">
                <a:latin typeface="Times New Roman" panose="02020603050405020304" pitchFamily="18" charset="0"/>
              </a:rPr>
              <a:t>Figure </a:t>
            </a:r>
            <a:r>
              <a:rPr lang="en-US" dirty="0" smtClean="0">
                <a:latin typeface="Times New Roman" panose="02020603050405020304" pitchFamily="18" charset="0"/>
              </a:rPr>
              <a:t>3.8: </a:t>
            </a:r>
            <a:r>
              <a:rPr lang="en-US" dirty="0">
                <a:latin typeface="Times New Roman" panose="02020603050405020304" pitchFamily="18" charset="0"/>
              </a:rPr>
              <a:t>Architecture of ATM </a:t>
            </a:r>
            <a:endParaRPr lang="en-US" dirty="0">
              <a:effectLst/>
              <a:latin typeface="Times New Roman" panose="0202060305040502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Key Points</a:t>
            </a:r>
            <a:endParaRPr lang="en-US" dirty="0"/>
          </a:p>
        </p:txBody>
      </p:sp>
      <p:sp>
        <p:nvSpPr>
          <p:cNvPr id="5" name="Content Placeholder 4"/>
          <p:cNvSpPr>
            <a:spLocks noGrp="1"/>
          </p:cNvSpPr>
          <p:nvPr>
            <p:ph idx="1"/>
          </p:nvPr>
        </p:nvSpPr>
        <p:spPr/>
        <p:txBody>
          <a:bodyPr/>
          <a:lstStyle/>
          <a:p>
            <a:r>
              <a:rPr lang="en-GB" sz="2000" dirty="0"/>
              <a:t>A model is an abstract view of a system that ignores system details. Complementary system models can be developed to show the system’s context, interactions, structure and </a:t>
            </a:r>
            <a:r>
              <a:rPr lang="en-GB" sz="2000" dirty="0" err="1"/>
              <a:t>behavior</a:t>
            </a:r>
            <a:r>
              <a:rPr lang="en-GB" sz="2000" dirty="0"/>
              <a:t>.</a:t>
            </a:r>
          </a:p>
          <a:p>
            <a:r>
              <a:rPr lang="en-GB" sz="2000" dirty="0"/>
              <a:t>Context models show how a system that is being </a:t>
            </a:r>
            <a:r>
              <a:rPr lang="en-US" sz="2000" dirty="0"/>
              <a:t>modeled is positioned in an environment with other systems and processes. </a:t>
            </a:r>
            <a:endParaRPr lang="en-GB" sz="2000" dirty="0"/>
          </a:p>
          <a:p>
            <a:r>
              <a:rPr lang="en-US" sz="2000" dirty="0"/>
              <a:t>Use case diagrams and sequence diagrams are used to describe the interactions between users and systems in the system being designed. Use cases describe interactions between a system and external actors; sequence diagrams add more information to these by showing interactions between system objects.</a:t>
            </a:r>
            <a:endParaRPr lang="en-GB" sz="2000" dirty="0"/>
          </a:p>
          <a:p>
            <a:r>
              <a:rPr lang="en-US" sz="2000" dirty="0"/>
              <a:t>Structural models show the organization and architecture of a system. Class diagrams are used to define the static structure of classes in a system and their associations.</a:t>
            </a:r>
            <a:endParaRPr lang="en-GB" sz="2000" dirty="0"/>
          </a:p>
          <a:p>
            <a:endParaRPr lang="en-US" dirty="0"/>
          </a:p>
        </p:txBody>
      </p:sp>
      <p:sp>
        <p:nvSpPr>
          <p:cNvPr id="3" name="Footer Placeholder 2"/>
          <p:cNvSpPr>
            <a:spLocks noGrp="1"/>
          </p:cNvSpPr>
          <p:nvPr>
            <p:ph type="ftr" sz="quarter" idx="11"/>
          </p:nvPr>
        </p:nvSpPr>
        <p:spPr/>
        <p:txBody>
          <a:bodyPr/>
          <a:lstStyle/>
          <a:p>
            <a:pPr>
              <a:defRPr/>
            </a:pPr>
            <a:r>
              <a:rPr lang="en-US" smtClean="0"/>
              <a:t>Chapter 3 System modeling and Architectural Design</a:t>
            </a:r>
            <a:endParaRPr lang="en-US"/>
          </a:p>
        </p:txBody>
      </p:sp>
      <p:sp>
        <p:nvSpPr>
          <p:cNvPr id="4" name="Slide Number Placeholder 3"/>
          <p:cNvSpPr>
            <a:spLocks noGrp="1"/>
          </p:cNvSpPr>
          <p:nvPr>
            <p:ph type="sldNum" sz="quarter" idx="12"/>
          </p:nvPr>
        </p:nvSpPr>
        <p:spPr/>
        <p:txBody>
          <a:bodyPr/>
          <a:lstStyle/>
          <a:p>
            <a:pPr>
              <a:defRPr/>
            </a:pPr>
            <a:fld id="{964AD586-7C25-0244-A129-E014CC0A164A}" type="slidenum">
              <a:rPr lang="en-US" smtClean="0"/>
              <a:pPr>
                <a:defRPr/>
              </a:pPr>
              <a:t>29</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3.1 System </a:t>
            </a:r>
            <a:r>
              <a:rPr lang="en-US" dirty="0"/>
              <a:t>Modeling</a:t>
            </a:r>
          </a:p>
        </p:txBody>
      </p:sp>
      <p:sp>
        <p:nvSpPr>
          <p:cNvPr id="3" name="Content Placeholder 2"/>
          <p:cNvSpPr>
            <a:spLocks noGrp="1"/>
          </p:cNvSpPr>
          <p:nvPr>
            <p:ph idx="1"/>
          </p:nvPr>
        </p:nvSpPr>
        <p:spPr/>
        <p:txBody>
          <a:bodyPr/>
          <a:lstStyle/>
          <a:p>
            <a:r>
              <a:rPr lang="en-US" dirty="0"/>
              <a:t>System modeling is the process of developing abstract models of a system, with each model presenting a different view or perspective of that system. </a:t>
            </a:r>
          </a:p>
          <a:p>
            <a:r>
              <a:rPr lang="en-US" dirty="0"/>
              <a:t>System modeling has now come to mean representing a system using some kind of graphical notation, which is now almost always based on notations in the Unified Modeling Language (UML). </a:t>
            </a:r>
          </a:p>
          <a:p>
            <a:r>
              <a:rPr lang="en-GB" dirty="0"/>
              <a:t>System modelling helps the analyst to understand the functionality of the system and models are used to communicate with customers.</a:t>
            </a:r>
          </a:p>
          <a:p>
            <a:endParaRPr lang="en-US" dirty="0"/>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3</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Key Points</a:t>
            </a:r>
            <a:endParaRPr lang="en-US" dirty="0"/>
          </a:p>
        </p:txBody>
      </p:sp>
      <p:sp>
        <p:nvSpPr>
          <p:cNvPr id="3" name="Content Placeholder 2"/>
          <p:cNvSpPr>
            <a:spLocks noGrp="1"/>
          </p:cNvSpPr>
          <p:nvPr>
            <p:ph idx="1"/>
          </p:nvPr>
        </p:nvSpPr>
        <p:spPr>
          <a:xfrm>
            <a:off x="609600" y="1546161"/>
            <a:ext cx="10972800" cy="4525963"/>
          </a:xfrm>
        </p:spPr>
        <p:txBody>
          <a:bodyPr/>
          <a:lstStyle/>
          <a:p>
            <a:r>
              <a:rPr lang="en-US" dirty="0"/>
              <a:t>A software architecture is a description of how a software system is organized. </a:t>
            </a:r>
            <a:endParaRPr lang="en-GB" dirty="0"/>
          </a:p>
          <a:p>
            <a:r>
              <a:rPr lang="en-US" dirty="0"/>
              <a:t>Architectural design decisions include decisions on the type of application, the distribution of the system, the architectural styles to be used.</a:t>
            </a:r>
            <a:endParaRPr lang="en-GB" dirty="0"/>
          </a:p>
          <a:p>
            <a:r>
              <a:rPr lang="en-US" dirty="0"/>
              <a:t>Architectures may be documented from several different perspectives or views such as a conceptual view, a logical view, a process view, and a development view</a:t>
            </a:r>
            <a:r>
              <a:rPr lang="en-US" dirty="0" smtClean="0"/>
              <a:t>.</a:t>
            </a:r>
          </a:p>
          <a:p>
            <a:r>
              <a:rPr lang="en-US" dirty="0" smtClean="0"/>
              <a:t>TPS is a type of information system that collects, stores, modifies and retrieves the data transactions of an organization.</a:t>
            </a:r>
          </a:p>
          <a:p>
            <a:endParaRPr lang="en-GB" dirty="0"/>
          </a:p>
        </p:txBody>
      </p:sp>
      <p:sp>
        <p:nvSpPr>
          <p:cNvPr id="4" name="Footer Placeholder 3"/>
          <p:cNvSpPr>
            <a:spLocks noGrp="1"/>
          </p:cNvSpPr>
          <p:nvPr>
            <p:ph type="ftr" sz="quarter" idx="11"/>
          </p:nvPr>
        </p:nvSpPr>
        <p:spPr/>
        <p:txBody>
          <a:bodyPr/>
          <a:lstStyle/>
          <a:p>
            <a:r>
              <a:rPr lang="en-US"/>
              <a:t>Chapter 5 Architectural design</a:t>
            </a:r>
          </a:p>
        </p:txBody>
      </p:sp>
      <p:sp>
        <p:nvSpPr>
          <p:cNvPr id="5" name="Slide Number Placeholder 4"/>
          <p:cNvSpPr>
            <a:spLocks noGrp="1"/>
          </p:cNvSpPr>
          <p:nvPr>
            <p:ph type="sldNum" sz="quarter" idx="12"/>
          </p:nvPr>
        </p:nvSpPr>
        <p:spPr/>
        <p:txBody>
          <a:bodyPr/>
          <a:lstStyle/>
          <a:p>
            <a:fld id="{EC33B370-F672-B743-B3AF-248A63C17270}" type="slidenum">
              <a:rPr lang="en-US" smtClean="0"/>
              <a:pPr/>
              <a:t>30</a:t>
            </a:fld>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questions</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Define: system modeling, Activity diagram, Use case diagram, sequence diagram, class diagram, state diagram</a:t>
            </a:r>
          </a:p>
          <a:p>
            <a:pPr marL="457200" indent="-457200">
              <a:buFont typeface="+mj-lt"/>
              <a:buAutoNum type="arabicPeriod"/>
            </a:pPr>
            <a:r>
              <a:rPr lang="en-US" dirty="0" smtClean="0"/>
              <a:t>Explain various graphical models</a:t>
            </a:r>
          </a:p>
          <a:p>
            <a:pPr marL="457200" indent="-457200">
              <a:buFont typeface="+mj-lt"/>
              <a:buAutoNum type="arabicPeriod"/>
            </a:pPr>
            <a:r>
              <a:rPr lang="en-US" dirty="0" smtClean="0"/>
              <a:t>Draw Use-case and Sequence diagram for ATM</a:t>
            </a:r>
          </a:p>
          <a:p>
            <a:pPr marL="457200" indent="-457200">
              <a:buFont typeface="+mj-lt"/>
              <a:buAutoNum type="arabicPeriod"/>
            </a:pPr>
            <a:r>
              <a:rPr lang="en-US" dirty="0" smtClean="0"/>
              <a:t>Difference between Aggregation and Composition.</a:t>
            </a:r>
          </a:p>
          <a:p>
            <a:pPr marL="457200" indent="-457200">
              <a:buFont typeface="+mj-lt"/>
              <a:buAutoNum type="arabicPeriod"/>
            </a:pPr>
            <a:r>
              <a:rPr lang="en-US" dirty="0" smtClean="0"/>
              <a:t>What is Architectural design? What are the uses of architectural model?</a:t>
            </a:r>
          </a:p>
          <a:p>
            <a:pPr marL="457200" indent="-457200">
              <a:buFont typeface="+mj-lt"/>
              <a:buAutoNum type="arabicPeriod"/>
            </a:pPr>
            <a:r>
              <a:rPr lang="en-US" dirty="0" smtClean="0"/>
              <a:t>Illustrate 4+1 view model of software architecture with neat diagram</a:t>
            </a:r>
          </a:p>
          <a:p>
            <a:pPr marL="457200" indent="-457200">
              <a:buFont typeface="+mj-lt"/>
              <a:buAutoNum type="arabicPeriod"/>
            </a:pPr>
            <a:r>
              <a:rPr lang="en-US" dirty="0" smtClean="0"/>
              <a:t>List down the uses of application architecture.</a:t>
            </a:r>
          </a:p>
          <a:p>
            <a:pPr marL="457200" indent="-457200">
              <a:buFont typeface="+mj-lt"/>
              <a:buAutoNum type="arabicPeriod"/>
            </a:pPr>
            <a:r>
              <a:rPr lang="en-US" dirty="0" smtClean="0"/>
              <a:t>What is TPS? Explain application architecture of TPS with neat diagram.</a:t>
            </a:r>
          </a:p>
          <a:p>
            <a:pPr marL="457200" indent="-457200">
              <a:buFont typeface="+mj-lt"/>
              <a:buAutoNum type="arabicPeriod"/>
            </a:pPr>
            <a:endParaRPr lang="en-US" dirty="0" smtClean="0"/>
          </a:p>
          <a:p>
            <a:pPr marL="457200" indent="-457200">
              <a:buFont typeface="+mj-lt"/>
              <a:buAutoNum type="arabicPeriod"/>
            </a:pPr>
            <a:endParaRPr lang="en-US" dirty="0" smtClean="0"/>
          </a:p>
        </p:txBody>
      </p:sp>
      <p:sp>
        <p:nvSpPr>
          <p:cNvPr id="4" name="Footer Placeholder 3"/>
          <p:cNvSpPr>
            <a:spLocks noGrp="1"/>
          </p:cNvSpPr>
          <p:nvPr>
            <p:ph type="ftr" sz="quarter" idx="11"/>
          </p:nvPr>
        </p:nvSpPr>
        <p:spPr/>
        <p:txBody>
          <a:bodyPr/>
          <a:lstStyle/>
          <a:p>
            <a:pPr>
              <a:defRPr/>
            </a:pPr>
            <a:r>
              <a:rPr lang="en-US" smtClean="0"/>
              <a:t>Chapter 3 System modeling and Architectural Design</a:t>
            </a:r>
            <a:endParaRPr lang="en-US"/>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31</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3.2 UML </a:t>
            </a:r>
            <a:r>
              <a:rPr lang="en-US" dirty="0"/>
              <a:t>Diagram Types</a:t>
            </a:r>
          </a:p>
        </p:txBody>
      </p:sp>
      <p:sp>
        <p:nvSpPr>
          <p:cNvPr id="3" name="Content Placeholder 2"/>
          <p:cNvSpPr>
            <a:spLocks noGrp="1"/>
          </p:cNvSpPr>
          <p:nvPr>
            <p:ph idx="1"/>
          </p:nvPr>
        </p:nvSpPr>
        <p:spPr/>
        <p:txBody>
          <a:bodyPr/>
          <a:lstStyle/>
          <a:p>
            <a:r>
              <a:rPr lang="en-US" dirty="0"/>
              <a:t>Activity diagrams, which show the activities involved in a process or in data processing .</a:t>
            </a:r>
            <a:endParaRPr lang="en-GB" dirty="0"/>
          </a:p>
          <a:p>
            <a:r>
              <a:rPr lang="en-US" dirty="0"/>
              <a:t>Use case diagrams, which show the interactions between a system and its environment. </a:t>
            </a:r>
            <a:endParaRPr lang="en-GB" dirty="0"/>
          </a:p>
          <a:p>
            <a:r>
              <a:rPr lang="en-US" dirty="0"/>
              <a:t>Sequence diagrams, which show interactions between actors and the system and between system components.</a:t>
            </a:r>
            <a:endParaRPr lang="en-GB" dirty="0"/>
          </a:p>
          <a:p>
            <a:r>
              <a:rPr lang="en-US" dirty="0"/>
              <a:t>Class diagrams, which show the object classes in the system and the associations between these classes.</a:t>
            </a:r>
            <a:endParaRPr lang="en-GB" dirty="0"/>
          </a:p>
          <a:p>
            <a:r>
              <a:rPr lang="en-US" dirty="0"/>
              <a:t>State diagrams, which show how the system reacts to internal and external events. </a:t>
            </a:r>
            <a:endParaRPr lang="en-GB" dirty="0"/>
          </a:p>
          <a:p>
            <a:endParaRPr lang="en-US" dirty="0"/>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4</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3.3 Graphical </a:t>
            </a:r>
            <a:r>
              <a:rPr lang="en-US" dirty="0"/>
              <a:t>Models</a:t>
            </a:r>
          </a:p>
        </p:txBody>
      </p:sp>
      <p:sp>
        <p:nvSpPr>
          <p:cNvPr id="3" name="Content Placeholder 2"/>
          <p:cNvSpPr>
            <a:spLocks noGrp="1"/>
          </p:cNvSpPr>
          <p:nvPr>
            <p:ph idx="1"/>
          </p:nvPr>
        </p:nvSpPr>
        <p:spPr/>
        <p:txBody>
          <a:bodyPr/>
          <a:lstStyle/>
          <a:p>
            <a:pPr marL="457200" indent="-457200">
              <a:buFont typeface="+mj-lt"/>
              <a:buAutoNum type="arabicPeriod"/>
            </a:pPr>
            <a:r>
              <a:rPr lang="en-US" dirty="0"/>
              <a:t>Context Model: in this model, context diagram and activity diagram is used.</a:t>
            </a:r>
          </a:p>
          <a:p>
            <a:pPr marL="457200" indent="-457200">
              <a:buFont typeface="+mj-lt"/>
              <a:buAutoNum type="arabicPeriod"/>
            </a:pPr>
            <a:r>
              <a:rPr lang="en-US" dirty="0"/>
              <a:t>Interaction Model: in this model, use-case diagram and sequence diagram is used.</a:t>
            </a:r>
          </a:p>
          <a:p>
            <a:pPr marL="457200" indent="-457200">
              <a:buFont typeface="+mj-lt"/>
              <a:buAutoNum type="arabicPeriod"/>
            </a:pPr>
            <a:r>
              <a:rPr lang="en-US" dirty="0"/>
              <a:t>Structural Model: in this model, class diagram and object diagram is used.</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5</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GB" dirty="0" smtClean="0"/>
              <a:t>3.3.1 Context </a:t>
            </a:r>
            <a:r>
              <a:rPr lang="en-GB" dirty="0"/>
              <a:t>Models</a:t>
            </a:r>
          </a:p>
        </p:txBody>
      </p:sp>
      <p:sp>
        <p:nvSpPr>
          <p:cNvPr id="35843" name="Rectangle 3"/>
          <p:cNvSpPr>
            <a:spLocks noGrp="1" noChangeArrowheads="1"/>
          </p:cNvSpPr>
          <p:nvPr>
            <p:ph type="body" idx="1"/>
          </p:nvPr>
        </p:nvSpPr>
        <p:spPr/>
        <p:txBody>
          <a:bodyPr/>
          <a:lstStyle/>
          <a:p>
            <a:r>
              <a:rPr lang="en-GB"/>
              <a:t>Context models are used to illustrate the operational context of a system - they show what lies outside the system boundaries.</a:t>
            </a:r>
          </a:p>
          <a:p>
            <a:r>
              <a:rPr lang="en-GB"/>
              <a:t>Social and organisational concerns may affect the decision on where to position system boundaries.</a:t>
            </a:r>
          </a:p>
          <a:p>
            <a:r>
              <a:rPr lang="en-GB"/>
              <a:t>Architectural models show the system and its relationship with other systems.</a:t>
            </a:r>
          </a:p>
        </p:txBody>
      </p:sp>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6</a:t>
            </a:fld>
            <a:endParaRPr lang="en-US"/>
          </a:p>
        </p:txBody>
      </p:sp>
      <p:sp>
        <p:nvSpPr>
          <p:cNvPr id="5" name="Footer Placeholder 4"/>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 Diagram </a:t>
            </a:r>
            <a:r>
              <a:rPr lang="en-US" dirty="0">
                <a:solidFill>
                  <a:srgbClr val="FF0000"/>
                </a:solidFill>
              </a:rPr>
              <a:t>{Not UML Diagram}</a:t>
            </a:r>
            <a:r>
              <a:rPr lang="en-US" dirty="0"/>
              <a:t> for Android Blood-Bank and its Boundaries</a:t>
            </a:r>
          </a:p>
        </p:txBody>
      </p:sp>
      <p:pic>
        <p:nvPicPr>
          <p:cNvPr id="6" name="Content Placeholder 5">
            <a:extLst>
              <a:ext uri="{FF2B5EF4-FFF2-40B4-BE49-F238E27FC236}">
                <a16:creationId xmlns:a16="http://schemas.microsoft.com/office/drawing/2014/main" xmlns="" id="{0AF1BEE7-7450-934E-8E50-58847325E416}"/>
              </a:ext>
            </a:extLst>
          </p:cNvPr>
          <p:cNvPicPr>
            <a:picLocks noGrp="1" noChangeAspect="1"/>
          </p:cNvPicPr>
          <p:nvPr>
            <p:ph idx="1"/>
          </p:nvPr>
        </p:nvPicPr>
        <p:blipFill>
          <a:blip r:embed="rId2"/>
          <a:stretch>
            <a:fillRect/>
          </a:stretch>
        </p:blipFill>
        <p:spPr>
          <a:xfrm>
            <a:off x="2966434" y="1522971"/>
            <a:ext cx="6307998" cy="4716960"/>
          </a:xfrm>
          <a:prstGeom prst="rect">
            <a:avLst/>
          </a:prstGeom>
        </p:spPr>
      </p:pic>
      <p:sp>
        <p:nvSpPr>
          <p:cNvPr id="4" name="Slide Number Placeholder 3"/>
          <p:cNvSpPr>
            <a:spLocks noGrp="1"/>
          </p:cNvSpPr>
          <p:nvPr>
            <p:ph type="sldNum" sz="quarter" idx="12"/>
          </p:nvPr>
        </p:nvSpPr>
        <p:spPr/>
        <p:txBody>
          <a:bodyPr/>
          <a:lstStyle/>
          <a:p>
            <a:pPr>
              <a:defRPr/>
            </a:pPr>
            <a:fld id="{DEC9DA09-039A-A841-BA90-58CFCFBF8E01}" type="slidenum">
              <a:rPr lang="en-US" smtClean="0"/>
              <a:pPr>
                <a:defRPr/>
              </a:pPr>
              <a:t>7</a:t>
            </a:fld>
            <a:endParaRPr lang="en-US"/>
          </a:p>
        </p:txBody>
      </p:sp>
      <p:sp>
        <p:nvSpPr>
          <p:cNvPr id="5" name="Footer Placeholder 4"/>
          <p:cNvSpPr>
            <a:spLocks noGrp="1"/>
          </p:cNvSpPr>
          <p:nvPr>
            <p:ph type="ftr" sz="quarter" idx="11"/>
          </p:nvPr>
        </p:nvSpPr>
        <p:spPr>
          <a:xfrm>
            <a:off x="4165600" y="6446504"/>
            <a:ext cx="3860800" cy="365125"/>
          </a:xfrm>
        </p:spPr>
        <p:txBody>
          <a:bodyPr/>
          <a:lstStyle/>
          <a:p>
            <a:pPr>
              <a:defRPr/>
            </a:pPr>
            <a:r>
              <a:rPr lang="en-US" smtClean="0"/>
              <a:t>Chapter 3 System modeling and Architectural Design</a:t>
            </a:r>
            <a:endParaRPr lang="en-US"/>
          </a:p>
        </p:txBody>
      </p:sp>
      <p:sp>
        <p:nvSpPr>
          <p:cNvPr id="7" name="Rectangle 6">
            <a:extLst>
              <a:ext uri="{FF2B5EF4-FFF2-40B4-BE49-F238E27FC236}">
                <a16:creationId xmlns:a16="http://schemas.microsoft.com/office/drawing/2014/main" xmlns="" id="{069C45E4-950A-7448-9264-A282AB6DC143}"/>
              </a:ext>
            </a:extLst>
          </p:cNvPr>
          <p:cNvSpPr/>
          <p:nvPr/>
        </p:nvSpPr>
        <p:spPr>
          <a:xfrm>
            <a:off x="2623819" y="6202462"/>
            <a:ext cx="6993228" cy="307777"/>
          </a:xfrm>
          <a:prstGeom prst="rect">
            <a:avLst/>
          </a:prstGeom>
        </p:spPr>
        <p:txBody>
          <a:bodyPr wrap="square">
            <a:spAutoFit/>
          </a:bodyPr>
          <a:lstStyle/>
          <a:p>
            <a:pPr algn="ctr"/>
            <a:r>
              <a:rPr lang="en-US" sz="1400" dirty="0">
                <a:latin typeface="Times New Roman" panose="02020603050405020304" pitchFamily="18" charset="0"/>
              </a:rPr>
              <a:t>Figure </a:t>
            </a:r>
            <a:r>
              <a:rPr lang="en-US" sz="1400" dirty="0" smtClean="0">
                <a:latin typeface="Times New Roman" panose="02020603050405020304" pitchFamily="18" charset="0"/>
              </a:rPr>
              <a:t>3.1</a:t>
            </a:r>
            <a:r>
              <a:rPr lang="en-US" sz="1400" dirty="0">
                <a:latin typeface="Times New Roman" panose="02020603050405020304" pitchFamily="18" charset="0"/>
              </a:rPr>
              <a:t>: Context Diagram for Android Blood-Bank and its Boundaries </a:t>
            </a:r>
            <a:endParaRPr lang="en-US" sz="1400" dirty="0">
              <a:effectLst/>
              <a:latin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 Models</a:t>
            </a:r>
          </a:p>
        </p:txBody>
      </p:sp>
      <p:sp>
        <p:nvSpPr>
          <p:cNvPr id="4" name="Content Placeholder 3"/>
          <p:cNvSpPr>
            <a:spLocks noGrp="1"/>
          </p:cNvSpPr>
          <p:nvPr>
            <p:ph idx="1"/>
          </p:nvPr>
        </p:nvSpPr>
        <p:spPr/>
        <p:txBody>
          <a:bodyPr/>
          <a:lstStyle/>
          <a:p>
            <a:r>
              <a:rPr lang="en-US" dirty="0"/>
              <a:t>Activity diagrams are intended to show the activities that make up a system process and the flow of control from one activity to another.</a:t>
            </a:r>
          </a:p>
          <a:p>
            <a:r>
              <a:rPr lang="en-US" dirty="0"/>
              <a:t>The start of a process is indicated by a filled circle; the end by a filled circle inside another circle.</a:t>
            </a:r>
          </a:p>
          <a:p>
            <a:r>
              <a:rPr lang="en-US" dirty="0"/>
              <a:t>Rectangles with round corners represent activities, that is, the specific sub-processes that must be carried out.</a:t>
            </a:r>
          </a:p>
          <a:p>
            <a:r>
              <a:rPr lang="en-US" dirty="0"/>
              <a:t>You may include objects in activity charts.</a:t>
            </a:r>
          </a:p>
          <a:p>
            <a:r>
              <a:rPr lang="en-US" dirty="0"/>
              <a:t>UML activity diagrams are used to define major business process models.</a:t>
            </a:r>
          </a:p>
        </p:txBody>
      </p:sp>
      <p:sp>
        <p:nvSpPr>
          <p:cNvPr id="5" name="Slide Number Placeholder 4"/>
          <p:cNvSpPr>
            <a:spLocks noGrp="1"/>
          </p:cNvSpPr>
          <p:nvPr>
            <p:ph type="sldNum" sz="quarter" idx="12"/>
          </p:nvPr>
        </p:nvSpPr>
        <p:spPr/>
        <p:txBody>
          <a:bodyPr/>
          <a:lstStyle/>
          <a:p>
            <a:pPr>
              <a:defRPr/>
            </a:pPr>
            <a:fld id="{DEC9DA09-039A-A841-BA90-58CFCFBF8E01}" type="slidenum">
              <a:rPr lang="en-US" smtClean="0"/>
              <a:pPr>
                <a:defRPr/>
              </a:pPr>
              <a:t>8</a:t>
            </a:fld>
            <a:endParaRPr lang="en-US"/>
          </a:p>
        </p:txBody>
      </p:sp>
      <p:sp>
        <p:nvSpPr>
          <p:cNvPr id="6" name="Footer Placeholder 5"/>
          <p:cNvSpPr>
            <a:spLocks noGrp="1"/>
          </p:cNvSpPr>
          <p:nvPr>
            <p:ph type="ftr" sz="quarter" idx="11"/>
          </p:nvPr>
        </p:nvSpPr>
        <p:spPr/>
        <p:txBody>
          <a:bodyPr/>
          <a:lstStyle/>
          <a:p>
            <a:pPr>
              <a:defRPr/>
            </a:pPr>
            <a:r>
              <a:rPr lang="en-US" smtClean="0"/>
              <a:t>Chapter 3 System modeling and Architectural Design</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US" dirty="0"/>
              <a:t>UML Activity Diagram for Inventory System</a:t>
            </a:r>
          </a:p>
        </p:txBody>
      </p:sp>
      <p:sp>
        <p:nvSpPr>
          <p:cNvPr id="5" name="Slide Number Placeholder 4"/>
          <p:cNvSpPr>
            <a:spLocks noGrp="1"/>
          </p:cNvSpPr>
          <p:nvPr>
            <p:ph type="sldNum" sz="quarter" idx="12"/>
          </p:nvPr>
        </p:nvSpPr>
        <p:spPr/>
        <p:txBody>
          <a:bodyPr/>
          <a:lstStyle/>
          <a:p>
            <a:pPr>
              <a:defRPr/>
            </a:pPr>
            <a:fld id="{964AD586-7C25-0244-A129-E014CC0A164A}" type="slidenum">
              <a:rPr lang="en-US" smtClean="0"/>
              <a:pPr>
                <a:defRPr/>
              </a:pPr>
              <a:t>9</a:t>
            </a:fld>
            <a:endParaRPr lang="en-US"/>
          </a:p>
        </p:txBody>
      </p:sp>
      <p:sp>
        <p:nvSpPr>
          <p:cNvPr id="6" name="Footer Placeholder 5"/>
          <p:cNvSpPr>
            <a:spLocks noGrp="1"/>
          </p:cNvSpPr>
          <p:nvPr>
            <p:ph type="ftr" sz="quarter" idx="11"/>
          </p:nvPr>
        </p:nvSpPr>
        <p:spPr/>
        <p:txBody>
          <a:bodyPr/>
          <a:lstStyle/>
          <a:p>
            <a:pPr>
              <a:defRPr/>
            </a:pPr>
            <a:r>
              <a:rPr lang="en-US" smtClean="0"/>
              <a:t>Chapter 3 System modeling and Architectural Design</a:t>
            </a:r>
            <a:endParaRPr lang="en-US"/>
          </a:p>
        </p:txBody>
      </p:sp>
      <p:pic>
        <p:nvPicPr>
          <p:cNvPr id="2" name="Picture 1">
            <a:extLst>
              <a:ext uri="{FF2B5EF4-FFF2-40B4-BE49-F238E27FC236}">
                <a16:creationId xmlns:a16="http://schemas.microsoft.com/office/drawing/2014/main" xmlns="" id="{4EDA9D5B-F838-0E42-BAA9-4719D2128B0B}"/>
              </a:ext>
            </a:extLst>
          </p:cNvPr>
          <p:cNvPicPr>
            <a:picLocks noChangeAspect="1"/>
          </p:cNvPicPr>
          <p:nvPr/>
        </p:nvPicPr>
        <p:blipFill>
          <a:blip r:embed="rId2"/>
          <a:stretch>
            <a:fillRect/>
          </a:stretch>
        </p:blipFill>
        <p:spPr>
          <a:xfrm>
            <a:off x="3977917" y="1573647"/>
            <a:ext cx="4184650" cy="4450342"/>
          </a:xfrm>
          <a:prstGeom prst="rect">
            <a:avLst/>
          </a:prstGeom>
        </p:spPr>
      </p:pic>
      <p:sp>
        <p:nvSpPr>
          <p:cNvPr id="3" name="Rectangle 2">
            <a:extLst>
              <a:ext uri="{FF2B5EF4-FFF2-40B4-BE49-F238E27FC236}">
                <a16:creationId xmlns:a16="http://schemas.microsoft.com/office/drawing/2014/main" xmlns="" id="{DE9D5ABC-2A16-D348-87C4-AC99075762A7}"/>
              </a:ext>
            </a:extLst>
          </p:cNvPr>
          <p:cNvSpPr/>
          <p:nvPr/>
        </p:nvSpPr>
        <p:spPr>
          <a:xfrm>
            <a:off x="3372594" y="6023989"/>
            <a:ext cx="5446812" cy="369332"/>
          </a:xfrm>
          <a:prstGeom prst="rect">
            <a:avLst/>
          </a:prstGeom>
        </p:spPr>
        <p:txBody>
          <a:bodyPr wrap="none">
            <a:spAutoFit/>
          </a:bodyPr>
          <a:lstStyle/>
          <a:p>
            <a:pPr algn="ctr"/>
            <a:r>
              <a:rPr lang="en-US" dirty="0">
                <a:latin typeface="Times New Roman" panose="02020603050405020304" pitchFamily="18" charset="0"/>
              </a:rPr>
              <a:t>Figure </a:t>
            </a:r>
            <a:r>
              <a:rPr lang="en-US" dirty="0" smtClean="0">
                <a:latin typeface="Times New Roman" panose="02020603050405020304" pitchFamily="18" charset="0"/>
              </a:rPr>
              <a:t>3.2</a:t>
            </a:r>
            <a:r>
              <a:rPr lang="en-US" dirty="0">
                <a:latin typeface="Times New Roman" panose="02020603050405020304" pitchFamily="18" charset="0"/>
              </a:rPr>
              <a:t>: UML Activity Diagram for Inventory System</a:t>
            </a:r>
            <a:endParaRPr lang="en-US" dirty="0">
              <a:effectLst/>
              <a:latin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SE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A93DC82B0FBC84691D5662D0EB6B59B" ma:contentTypeVersion="4" ma:contentTypeDescription="Create a new document." ma:contentTypeScope="" ma:versionID="4cb4855a5ab905ccc2c70b156835286b">
  <xsd:schema xmlns:xsd="http://www.w3.org/2001/XMLSchema" xmlns:xs="http://www.w3.org/2001/XMLSchema" xmlns:p="http://schemas.microsoft.com/office/2006/metadata/properties" xmlns:ns2="9f0346c0-254e-44f5-b506-a8c7a0bb6682" targetNamespace="http://schemas.microsoft.com/office/2006/metadata/properties" ma:root="true" ma:fieldsID="3e8ebc9d623c4f16959b95beea3cb539" ns2:_="">
    <xsd:import namespace="9f0346c0-254e-44f5-b506-a8c7a0bb668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f0346c0-254e-44f5-b506-a8c7a0bb66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96082F-614D-4574-813A-A29F094B6234}">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CC2EA937-8336-481C-B535-18D9483FAAF8}">
  <ds:schemaRefs>
    <ds:schemaRef ds:uri="http://schemas.microsoft.com/sharepoint/v3/contenttype/forms"/>
  </ds:schemaRefs>
</ds:datastoreItem>
</file>

<file path=customXml/itemProps3.xml><?xml version="1.0" encoding="utf-8"?>
<ds:datastoreItem xmlns:ds="http://schemas.openxmlformats.org/officeDocument/2006/customXml" ds:itemID="{EECD9E8D-10D4-414E-8EC5-6C5F761557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f0346c0-254e-44f5-b506-a8c7a0bb668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SE9.thmx</Template>
  <TotalTime>708</TotalTime>
  <Words>2360</Words>
  <Application>Microsoft Office PowerPoint</Application>
  <PresentationFormat>Custom</PresentationFormat>
  <Paragraphs>209</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SE9</vt:lpstr>
      <vt:lpstr>Chapter 3 – System Modeling and Architectural Design</vt:lpstr>
      <vt:lpstr>Topics covered</vt:lpstr>
      <vt:lpstr>3.1 System Modeling</vt:lpstr>
      <vt:lpstr>3.2 UML Diagram Types</vt:lpstr>
      <vt:lpstr>3.3 Graphical Models</vt:lpstr>
      <vt:lpstr>3.3.1 Context Models</vt:lpstr>
      <vt:lpstr>Context Diagram {Not UML Diagram} for Android Blood-Bank and its Boundaries</vt:lpstr>
      <vt:lpstr>Context Models</vt:lpstr>
      <vt:lpstr>UML Activity Diagram for Inventory System</vt:lpstr>
      <vt:lpstr>3.3.2 Interaction Models</vt:lpstr>
      <vt:lpstr>Use Case Modeling</vt:lpstr>
      <vt:lpstr>Use-Case Diagram for ATM</vt:lpstr>
      <vt:lpstr>Sequence Diagrams</vt:lpstr>
      <vt:lpstr>Sequence Diagram for ATM</vt:lpstr>
      <vt:lpstr>3.3.3 Structural Models</vt:lpstr>
      <vt:lpstr>Class Diagrams</vt:lpstr>
      <vt:lpstr>Types of Relationship Between the Classes</vt:lpstr>
      <vt:lpstr>Types of Relationship Between the Classes</vt:lpstr>
      <vt:lpstr>Class Diagram Showing Different Type of Relationships</vt:lpstr>
      <vt:lpstr>3.4 Architectural Design</vt:lpstr>
      <vt:lpstr>3.4.1 Use of Architectural Models</vt:lpstr>
      <vt:lpstr>3.5 Architectural Views</vt:lpstr>
      <vt:lpstr>4 + 1 View Model of Software Architecture</vt:lpstr>
      <vt:lpstr>4 + 1 View Model of Software Architecture</vt:lpstr>
      <vt:lpstr>3.6 Application Architectures</vt:lpstr>
      <vt:lpstr>3.7 Transaction Processing Systems (TPS)</vt:lpstr>
      <vt:lpstr>3.7.1 Application Architecture of TPS</vt:lpstr>
      <vt:lpstr>3.7.2 The Software Architecture of an ATM System </vt:lpstr>
      <vt:lpstr>Key Points</vt:lpstr>
      <vt:lpstr>Key Points</vt:lpstr>
      <vt:lpstr>Review questions</vt:lpstr>
    </vt:vector>
  </TitlesOfParts>
  <Company>St Andrews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Figures – Chapter 5</dc:title>
  <dc:creator>Ian Sommerville</dc:creator>
  <cp:lastModifiedBy>sramagan</cp:lastModifiedBy>
  <cp:revision>62</cp:revision>
  <dcterms:created xsi:type="dcterms:W3CDTF">2010-01-15T13:50:47Z</dcterms:created>
  <dcterms:modified xsi:type="dcterms:W3CDTF">2023-03-18T19:51:58Z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0x0101000A93DC82B0FBC84691D5662D0EB6B59B</vt:lpwstr>
  </property>
</Properties>
</file>

<file path=docProps/thumbnail.jpeg>
</file>